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2.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86" r:id="rId2"/>
    <p:sldId id="287" r:id="rId3"/>
    <p:sldId id="268" r:id="rId4"/>
    <p:sldId id="275" r:id="rId5"/>
    <p:sldId id="272" r:id="rId6"/>
    <p:sldId id="273" r:id="rId7"/>
    <p:sldId id="323" r:id="rId8"/>
    <p:sldId id="322" r:id="rId9"/>
    <p:sldId id="321" r:id="rId10"/>
    <p:sldId id="324" r:id="rId11"/>
    <p:sldId id="319" r:id="rId12"/>
    <p:sldId id="320" r:id="rId13"/>
    <p:sldId id="285" r:id="rId14"/>
    <p:sldId id="274" r:id="rId15"/>
    <p:sldId id="265" r:id="rId16"/>
    <p:sldId id="262" r:id="rId17"/>
    <p:sldId id="263" r:id="rId18"/>
    <p:sldId id="260" r:id="rId19"/>
    <p:sldId id="292" r:id="rId20"/>
    <p:sldId id="261" r:id="rId21"/>
    <p:sldId id="293" r:id="rId22"/>
    <p:sldId id="259" r:id="rId23"/>
    <p:sldId id="294" r:id="rId24"/>
    <p:sldId id="267" r:id="rId25"/>
    <p:sldId id="295" r:id="rId26"/>
    <p:sldId id="256" r:id="rId27"/>
    <p:sldId id="296" r:id="rId28"/>
    <p:sldId id="258" r:id="rId29"/>
    <p:sldId id="297" r:id="rId30"/>
    <p:sldId id="266" r:id="rId31"/>
    <p:sldId id="298" r:id="rId32"/>
    <p:sldId id="257" r:id="rId33"/>
    <p:sldId id="310" r:id="rId34"/>
    <p:sldId id="325" r:id="rId35"/>
    <p:sldId id="269" r:id="rId36"/>
    <p:sldId id="276" r:id="rId37"/>
    <p:sldId id="302" r:id="rId38"/>
    <p:sldId id="303" r:id="rId39"/>
    <p:sldId id="318" r:id="rId40"/>
    <p:sldId id="304" r:id="rId41"/>
    <p:sldId id="306" r:id="rId42"/>
    <p:sldId id="312" r:id="rId43"/>
    <p:sldId id="305" r:id="rId44"/>
    <p:sldId id="299" r:id="rId45"/>
    <p:sldId id="300" r:id="rId46"/>
    <p:sldId id="301" r:id="rId47"/>
    <p:sldId id="270" r:id="rId48"/>
    <p:sldId id="278" r:id="rId49"/>
    <p:sldId id="283" r:id="rId50"/>
    <p:sldId id="281" r:id="rId51"/>
    <p:sldId id="279" r:id="rId52"/>
    <p:sldId id="282" r:id="rId53"/>
    <p:sldId id="280" r:id="rId54"/>
    <p:sldId id="308" r:id="rId55"/>
    <p:sldId id="309" r:id="rId56"/>
    <p:sldId id="313" r:id="rId57"/>
    <p:sldId id="314" r:id="rId58"/>
    <p:sldId id="315" r:id="rId59"/>
    <p:sldId id="316" r:id="rId60"/>
    <p:sldId id="317" r:id="rId61"/>
    <p:sldId id="284" r:id="rId62"/>
    <p:sldId id="290" r:id="rId63"/>
    <p:sldId id="291" r:id="rId6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 Thommen" initials="LT" lastIdx="10" clrIdx="0"/>
  <p:cmAuthor id="1" name="Lea Hungerbühler" initials="LH" lastIdx="7" clrIdx="1"/>
  <p:cmAuthor id="2" name="Christian Vögtli" initials="CV"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7" autoAdjust="0"/>
  </p:normalViewPr>
  <p:slideViewPr>
    <p:cSldViewPr>
      <p:cViewPr>
        <p:scale>
          <a:sx n="68" d="100"/>
          <a:sy n="68" d="100"/>
        </p:scale>
        <p:origin x="-552" y="-132"/>
      </p:cViewPr>
      <p:guideLst>
        <p:guide orient="horz" pos="2160"/>
        <p:guide pos="2880"/>
      </p:guideLst>
    </p:cSldViewPr>
  </p:slideViewPr>
  <p:outlineViewPr>
    <p:cViewPr>
      <p:scale>
        <a:sx n="33" d="100"/>
        <a:sy n="33" d="100"/>
      </p:scale>
      <p:origin x="0" y="209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Erhaltene</a:t>
            </a:r>
            <a:r>
              <a:rPr lang="en-US" baseline="0" dirty="0" smtClean="0"/>
              <a:t> </a:t>
            </a:r>
            <a:r>
              <a:rPr lang="en-US" baseline="0" dirty="0" err="1" smtClean="0"/>
              <a:t>Stimmen</a:t>
            </a:r>
            <a:endParaRPr lang="en-US" dirty="0"/>
          </a:p>
        </c:rich>
      </c:tx>
      <c:layout/>
      <c:overlay val="0"/>
      <c:spPr>
        <a:noFill/>
        <a:ln w="25344">
          <a:noFill/>
        </a:ln>
      </c:sp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Verkauf</c:v>
                </c:pt>
              </c:strCache>
            </c:strRef>
          </c:tx>
          <c:explosion val="25"/>
          <c:cat>
            <c:strRef>
              <c:f>Tabelle1!$A$2:$A$3</c:f>
              <c:strCache>
                <c:ptCount val="2"/>
                <c:pt idx="0">
                  <c:v>Partei A</c:v>
                </c:pt>
                <c:pt idx="1">
                  <c:v>Partei B</c:v>
                </c:pt>
              </c:strCache>
            </c:strRef>
          </c:cat>
          <c:val>
            <c:numRef>
              <c:f>Tabelle1!$B$2:$B$3</c:f>
              <c:numCache>
                <c:formatCode>General</c:formatCode>
                <c:ptCount val="2"/>
                <c:pt idx="0">
                  <c:v>70</c:v>
                </c:pt>
                <c:pt idx="1">
                  <c:v>30</c:v>
                </c:pt>
              </c:numCache>
            </c:numRef>
          </c:val>
        </c:ser>
        <c:dLbls>
          <c:showLegendKey val="0"/>
          <c:showVal val="0"/>
          <c:showCatName val="0"/>
          <c:showSerName val="0"/>
          <c:showPercent val="0"/>
          <c:showBubbleSize val="0"/>
          <c:showLeaderLines val="0"/>
        </c:dLbls>
      </c:pie3DChart>
      <c:spPr>
        <a:noFill/>
        <a:ln w="25370">
          <a:noFill/>
        </a:ln>
      </c:spPr>
    </c:plotArea>
    <c:legend>
      <c:legendPos val="r"/>
      <c:layout/>
      <c:overlay val="0"/>
    </c:legend>
    <c:plotVisOnly val="1"/>
    <c:dispBlanksAs val="zero"/>
    <c:showDLblsOverMax val="0"/>
  </c:chart>
  <c:spPr>
    <a:noFill/>
    <a:ln>
      <a:noFill/>
    </a:ln>
  </c:spPr>
  <c:txPr>
    <a:bodyPr/>
    <a:lstStyle/>
    <a:p>
      <a:pPr>
        <a:defRPr sz="1779"/>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CH" sz="1800" dirty="0" smtClean="0"/>
              <a:t>Wahlergebnis</a:t>
            </a:r>
            <a:endParaRPr lang="de-CH" sz="1800" dirty="0"/>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9207920252869507"/>
          <c:y val="0.22157477175176518"/>
          <c:w val="0.42626990247271007"/>
          <c:h val="0.66318322430334364"/>
        </c:manualLayout>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6.2508125574699744E-2"/>
          <c:y val="0.75931003937007979"/>
          <c:w val="0.9149766456209355"/>
          <c:h val="0.21887992125984237"/>
        </c:manualLayout>
      </c:layout>
      <c:overlay val="0"/>
    </c:legend>
    <c:plotVisOnly val="1"/>
    <c:dispBlanksAs val="zero"/>
    <c:showDLblsOverMax val="0"/>
  </c:chart>
  <c:txPr>
    <a:bodyPr/>
    <a:lstStyle/>
    <a:p>
      <a:pPr>
        <a:defRPr sz="1800"/>
      </a:pPr>
      <a:endParaRPr lang="de-DE"/>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8-12T16:06:29.736" idx="10">
    <p:pos x="10" y="10"/>
    <p:text>Es wär cool, wenn bi de Parteie dr Name vo de Persone jewils erst im Nochhinein ibländet wird und nit grad alles ufs Mol, wie macht me das?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8-07T12:46:44.703" idx="6">
    <p:pos x="146" y="146"/>
    <p:text>Hier muss einfach noch Farbe rein... Dies wäre mein Vorschlag</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C6323-F241-4DF0-AD7B-BE9B5A96A96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8A47E709-676C-444D-ABFE-5ED3922CDB94}">
      <dgm:prSet phldrT="[Text]" custT="1"/>
      <dgm:spPr>
        <a:solidFill>
          <a:schemeClr val="bg1">
            <a:lumMod val="85000"/>
          </a:schemeClr>
        </a:solidFill>
        <a:ln>
          <a:solidFill>
            <a:schemeClr val="tx1"/>
          </a:solidFill>
        </a:ln>
      </dgm:spPr>
      <dgm:t>
        <a:bodyPr/>
        <a:lstStyle/>
        <a:p>
          <a:r>
            <a:rPr lang="de-CH" sz="2000"/>
            <a:t>Nationalrat</a:t>
          </a:r>
        </a:p>
      </dgm:t>
    </dgm:pt>
    <dgm:pt modelId="{D8C32CFF-9841-41DF-A904-507255A3920E}" type="parTrans" cxnId="{A2F3884C-82B8-4C2F-A9FC-60BD71724657}">
      <dgm:prSet/>
      <dgm:spPr/>
      <dgm:t>
        <a:bodyPr/>
        <a:lstStyle/>
        <a:p>
          <a:endParaRPr lang="de-CH"/>
        </a:p>
      </dgm:t>
    </dgm:pt>
    <dgm:pt modelId="{716AD398-E6AC-4BC1-8F1F-AE5F9E9DB95C}" type="sibTrans" cxnId="{A2F3884C-82B8-4C2F-A9FC-60BD71724657}">
      <dgm:prSet/>
      <dgm:spPr/>
      <dgm:t>
        <a:bodyPr/>
        <a:lstStyle/>
        <a:p>
          <a:endParaRPr lang="de-CH"/>
        </a:p>
      </dgm:t>
    </dgm:pt>
    <dgm:pt modelId="{39EDDE78-6F5F-4ED9-A04A-F87B888D03EB}">
      <dgm:prSet phldrT="[Text]" phldr="1"/>
      <dgm:spPr>
        <a:solidFill>
          <a:schemeClr val="bg1"/>
        </a:solidFill>
        <a:ln w="12700">
          <a:solidFill>
            <a:schemeClr val="tx1"/>
          </a:solidFill>
        </a:ln>
      </dgm:spPr>
      <dgm:t>
        <a:bodyPr/>
        <a:lstStyle/>
        <a:p>
          <a:endParaRPr lang="de-CH"/>
        </a:p>
      </dgm:t>
    </dgm:pt>
    <dgm:pt modelId="{74DBEF30-27EE-4C5E-B315-481E845C952A}" type="parTrans" cxnId="{49265D72-E880-4332-AFF1-F1547B4195D1}">
      <dgm:prSet/>
      <dgm:spPr/>
      <dgm:t>
        <a:bodyPr/>
        <a:lstStyle/>
        <a:p>
          <a:endParaRPr lang="de-CH"/>
        </a:p>
      </dgm:t>
    </dgm:pt>
    <dgm:pt modelId="{462C01DD-43F2-4B30-BDD6-F6712BCCCA4C}" type="sibTrans" cxnId="{49265D72-E880-4332-AFF1-F1547B4195D1}">
      <dgm:prSet/>
      <dgm:spPr/>
      <dgm:t>
        <a:bodyPr/>
        <a:lstStyle/>
        <a:p>
          <a:endParaRPr lang="de-CH"/>
        </a:p>
      </dgm:t>
    </dgm:pt>
    <dgm:pt modelId="{C66DFE50-5476-44CC-8F69-4A1E9CE3B1D1}">
      <dgm:prSet phldrT="[Text]" phldr="1"/>
      <dgm:spPr>
        <a:solidFill>
          <a:schemeClr val="bg1"/>
        </a:solidFill>
        <a:ln w="12700">
          <a:solidFill>
            <a:schemeClr val="tx1"/>
          </a:solidFill>
        </a:ln>
      </dgm:spPr>
      <dgm:t>
        <a:bodyPr/>
        <a:lstStyle/>
        <a:p>
          <a:endParaRPr lang="de-CH"/>
        </a:p>
      </dgm:t>
    </dgm:pt>
    <dgm:pt modelId="{6F4D8334-E8C1-48D7-BB5E-8E49B203D8D4}" type="parTrans" cxnId="{3596F449-D92B-4297-9944-39AF7DC6E259}">
      <dgm:prSet/>
      <dgm:spPr/>
      <dgm:t>
        <a:bodyPr/>
        <a:lstStyle/>
        <a:p>
          <a:endParaRPr lang="de-CH"/>
        </a:p>
      </dgm:t>
    </dgm:pt>
    <dgm:pt modelId="{33B7F663-059C-49F9-84FC-1587A5F020C1}" type="sibTrans" cxnId="{3596F449-D92B-4297-9944-39AF7DC6E259}">
      <dgm:prSet/>
      <dgm:spPr/>
      <dgm:t>
        <a:bodyPr/>
        <a:lstStyle/>
        <a:p>
          <a:endParaRPr lang="de-CH"/>
        </a:p>
      </dgm:t>
    </dgm:pt>
    <dgm:pt modelId="{DD6F7BF0-21B4-47F0-B856-4BFC118FB77E}">
      <dgm:prSet phldrT="[Text]" custT="1"/>
      <dgm:spPr>
        <a:solidFill>
          <a:schemeClr val="tx1">
            <a:lumMod val="50000"/>
            <a:lumOff val="50000"/>
          </a:schemeClr>
        </a:solidFill>
        <a:ln>
          <a:solidFill>
            <a:schemeClr val="tx1"/>
          </a:solidFill>
        </a:ln>
      </dgm:spPr>
      <dgm:t>
        <a:bodyPr/>
        <a:lstStyle/>
        <a:p>
          <a:r>
            <a:rPr lang="de-CH" sz="2000"/>
            <a:t>Ständerat</a:t>
          </a:r>
        </a:p>
      </dgm:t>
    </dgm:pt>
    <dgm:pt modelId="{7963FEDA-D2E9-4D22-AACF-D21E4BFD02D6}" type="parTrans" cxnId="{F0E4F0F2-2D6E-4A83-A7C2-ACD30B464798}">
      <dgm:prSet/>
      <dgm:spPr/>
      <dgm:t>
        <a:bodyPr/>
        <a:lstStyle/>
        <a:p>
          <a:endParaRPr lang="de-CH"/>
        </a:p>
      </dgm:t>
    </dgm:pt>
    <dgm:pt modelId="{85154925-7A8B-43FE-AB0C-6BB64CD39BC6}" type="sibTrans" cxnId="{F0E4F0F2-2D6E-4A83-A7C2-ACD30B464798}">
      <dgm:prSet/>
      <dgm:spPr/>
      <dgm:t>
        <a:bodyPr/>
        <a:lstStyle/>
        <a:p>
          <a:endParaRPr lang="de-CH"/>
        </a:p>
      </dgm:t>
    </dgm:pt>
    <dgm:pt modelId="{17FEB33D-9241-4F02-84E6-7F6C03781D07}">
      <dgm:prSet phldrT="[Text]" phldr="1"/>
      <dgm:spPr>
        <a:solidFill>
          <a:schemeClr val="bg1"/>
        </a:solidFill>
        <a:ln w="12700">
          <a:solidFill>
            <a:schemeClr val="tx1"/>
          </a:solidFill>
        </a:ln>
      </dgm:spPr>
      <dgm:t>
        <a:bodyPr/>
        <a:lstStyle/>
        <a:p>
          <a:endParaRPr lang="de-CH"/>
        </a:p>
      </dgm:t>
    </dgm:pt>
    <dgm:pt modelId="{C95D32AC-418A-46F6-97CA-19342DD0B348}" type="parTrans" cxnId="{3178C544-1359-4B29-8C4E-995ECD4A88FF}">
      <dgm:prSet/>
      <dgm:spPr/>
      <dgm:t>
        <a:bodyPr/>
        <a:lstStyle/>
        <a:p>
          <a:endParaRPr lang="de-CH"/>
        </a:p>
      </dgm:t>
    </dgm:pt>
    <dgm:pt modelId="{099B4E41-AE52-44AA-93DD-7F188B7AD81B}" type="sibTrans" cxnId="{3178C544-1359-4B29-8C4E-995ECD4A88FF}">
      <dgm:prSet/>
      <dgm:spPr/>
      <dgm:t>
        <a:bodyPr/>
        <a:lstStyle/>
        <a:p>
          <a:endParaRPr lang="de-CH"/>
        </a:p>
      </dgm:t>
    </dgm:pt>
    <dgm:pt modelId="{978D5D2D-BC4A-4A96-9CD0-6AD3747AACDB}">
      <dgm:prSet phldrT="[Text]"/>
      <dgm:spPr>
        <a:solidFill>
          <a:schemeClr val="bg1"/>
        </a:solidFill>
        <a:ln w="12700">
          <a:solidFill>
            <a:schemeClr val="tx1"/>
          </a:solidFill>
        </a:ln>
      </dgm:spPr>
      <dgm:t>
        <a:bodyPr/>
        <a:lstStyle/>
        <a:p>
          <a:r>
            <a:rPr lang="de-CH"/>
            <a:t/>
          </a:r>
          <a:br>
            <a:rPr lang="de-CH"/>
          </a:br>
          <a:endParaRPr lang="de-CH"/>
        </a:p>
      </dgm:t>
    </dgm:pt>
    <dgm:pt modelId="{F626625E-D78D-4A6F-AD2F-3366C5E7C0F2}" type="parTrans" cxnId="{B8856A2A-380C-4661-8F77-4BA11A3F90C1}">
      <dgm:prSet/>
      <dgm:spPr/>
      <dgm:t>
        <a:bodyPr/>
        <a:lstStyle/>
        <a:p>
          <a:endParaRPr lang="de-CH"/>
        </a:p>
      </dgm:t>
    </dgm:pt>
    <dgm:pt modelId="{164AB509-DDC4-44E2-903A-A961B93A46A6}" type="sibTrans" cxnId="{B8856A2A-380C-4661-8F77-4BA11A3F90C1}">
      <dgm:prSet/>
      <dgm:spPr/>
      <dgm:t>
        <a:bodyPr/>
        <a:lstStyle/>
        <a:p>
          <a:endParaRPr lang="de-CH"/>
        </a:p>
      </dgm:t>
    </dgm:pt>
    <dgm:pt modelId="{E2E9B00C-3297-43D6-B2AC-6172C97886E4}">
      <dgm:prSet phldrT="[Text]" phldr="1"/>
      <dgm:spPr>
        <a:solidFill>
          <a:schemeClr val="bg1"/>
        </a:solidFill>
        <a:ln w="12700">
          <a:solidFill>
            <a:schemeClr val="tx1"/>
          </a:solidFill>
        </a:ln>
      </dgm:spPr>
      <dgm:t>
        <a:bodyPr/>
        <a:lstStyle/>
        <a:p>
          <a:endParaRPr lang="de-CH"/>
        </a:p>
      </dgm:t>
    </dgm:pt>
    <dgm:pt modelId="{0E9F279B-EDA4-490F-94F9-4C246616DF10}" type="parTrans" cxnId="{9E4858ED-0E82-4A52-92DA-702FF278DE8D}">
      <dgm:prSet/>
      <dgm:spPr/>
      <dgm:t>
        <a:bodyPr/>
        <a:lstStyle/>
        <a:p>
          <a:endParaRPr lang="de-CH"/>
        </a:p>
      </dgm:t>
    </dgm:pt>
    <dgm:pt modelId="{65B3C081-8DED-46AB-A26B-EE388AAB26A4}" type="sibTrans" cxnId="{9E4858ED-0E82-4A52-92DA-702FF278DE8D}">
      <dgm:prSet/>
      <dgm:spPr/>
      <dgm:t>
        <a:bodyPr/>
        <a:lstStyle/>
        <a:p>
          <a:endParaRPr lang="de-CH"/>
        </a:p>
      </dgm:t>
    </dgm:pt>
    <dgm:pt modelId="{854443F8-877E-49E9-A131-01222BE3946E}">
      <dgm:prSet phldrT="[Text]" phldr="1"/>
      <dgm:spPr>
        <a:solidFill>
          <a:schemeClr val="bg1"/>
        </a:solidFill>
        <a:ln w="12700">
          <a:solidFill>
            <a:schemeClr val="tx1"/>
          </a:solidFill>
        </a:ln>
      </dgm:spPr>
      <dgm:t>
        <a:bodyPr/>
        <a:lstStyle/>
        <a:p>
          <a:endParaRPr lang="de-CH"/>
        </a:p>
      </dgm:t>
    </dgm:pt>
    <dgm:pt modelId="{39431DB6-6CCC-4A7B-A6AB-0FAD3CFAAA69}" type="parTrans" cxnId="{E5F3B0CE-597A-463E-B574-C0958F176318}">
      <dgm:prSet/>
      <dgm:spPr/>
      <dgm:t>
        <a:bodyPr/>
        <a:lstStyle/>
        <a:p>
          <a:endParaRPr lang="de-CH"/>
        </a:p>
      </dgm:t>
    </dgm:pt>
    <dgm:pt modelId="{64CDD359-6CB6-4E2A-8F16-F7E66FABE332}" type="sibTrans" cxnId="{E5F3B0CE-597A-463E-B574-C0958F176318}">
      <dgm:prSet/>
      <dgm:spPr/>
      <dgm:t>
        <a:bodyPr/>
        <a:lstStyle/>
        <a:p>
          <a:endParaRPr lang="de-CH"/>
        </a:p>
      </dgm:t>
    </dgm:pt>
    <dgm:pt modelId="{09CCB0A3-9F62-4BCA-A7B7-C2CDBC0C71CD}">
      <dgm:prSet phldrT="[Text]" phldr="1"/>
      <dgm:spPr>
        <a:solidFill>
          <a:schemeClr val="bg1"/>
        </a:solidFill>
        <a:ln w="12700">
          <a:solidFill>
            <a:schemeClr val="tx1"/>
          </a:solidFill>
        </a:ln>
      </dgm:spPr>
      <dgm:t>
        <a:bodyPr/>
        <a:lstStyle/>
        <a:p>
          <a:r>
            <a:rPr lang="de-CH"/>
            <a:t/>
          </a:r>
          <a:br>
            <a:rPr lang="de-CH"/>
          </a:br>
          <a:endParaRPr lang="de-CH"/>
        </a:p>
      </dgm:t>
    </dgm:pt>
    <dgm:pt modelId="{EC85CFF2-06B3-4E9C-915E-4361D4CA6530}" type="parTrans" cxnId="{5629D12D-00AF-4AE4-8667-853D04FDF30D}">
      <dgm:prSet/>
      <dgm:spPr/>
      <dgm:t>
        <a:bodyPr/>
        <a:lstStyle/>
        <a:p>
          <a:endParaRPr lang="de-CH"/>
        </a:p>
      </dgm:t>
    </dgm:pt>
    <dgm:pt modelId="{75215E3A-747E-4E12-B509-7429D400FCF3}" type="sibTrans" cxnId="{5629D12D-00AF-4AE4-8667-853D04FDF30D}">
      <dgm:prSet/>
      <dgm:spPr/>
      <dgm:t>
        <a:bodyPr/>
        <a:lstStyle/>
        <a:p>
          <a:endParaRPr lang="de-CH"/>
        </a:p>
      </dgm:t>
    </dgm:pt>
    <dgm:pt modelId="{F150F28E-7BB3-49C3-A08E-60E5B32EFB73}">
      <dgm:prSet phldrT="[Text]" phldr="1"/>
      <dgm:spPr>
        <a:solidFill>
          <a:schemeClr val="bg1"/>
        </a:solidFill>
        <a:ln w="12700">
          <a:solidFill>
            <a:schemeClr val="tx1"/>
          </a:solidFill>
        </a:ln>
      </dgm:spPr>
      <dgm:t>
        <a:bodyPr/>
        <a:lstStyle/>
        <a:p>
          <a:r>
            <a:rPr lang="de-CH"/>
            <a:t/>
          </a:r>
          <a:br>
            <a:rPr lang="de-CH"/>
          </a:br>
          <a:endParaRPr lang="de-CH"/>
        </a:p>
      </dgm:t>
    </dgm:pt>
    <dgm:pt modelId="{F29BB8B3-CF9E-45DC-B66C-323D9CEF4BF7}" type="parTrans" cxnId="{B93E421D-0E0B-4550-8BD3-1ABFE0E6D7DB}">
      <dgm:prSet/>
      <dgm:spPr/>
      <dgm:t>
        <a:bodyPr/>
        <a:lstStyle/>
        <a:p>
          <a:endParaRPr lang="de-CH"/>
        </a:p>
      </dgm:t>
    </dgm:pt>
    <dgm:pt modelId="{37664BB2-009D-44CD-B4F1-DCD1933F8863}" type="sibTrans" cxnId="{B93E421D-0E0B-4550-8BD3-1ABFE0E6D7DB}">
      <dgm:prSet/>
      <dgm:spPr/>
      <dgm:t>
        <a:bodyPr/>
        <a:lstStyle/>
        <a:p>
          <a:endParaRPr lang="de-CH"/>
        </a:p>
      </dgm:t>
    </dgm:pt>
    <dgm:pt modelId="{E7CF9839-AB9C-4825-ACBB-4DE1CEFDAF80}" type="pres">
      <dgm:prSet presAssocID="{94AC6323-F241-4DF0-AD7B-BE9B5A96A960}" presName="theList" presStyleCnt="0">
        <dgm:presLayoutVars>
          <dgm:dir/>
          <dgm:animLvl val="lvl"/>
          <dgm:resizeHandles val="exact"/>
        </dgm:presLayoutVars>
      </dgm:prSet>
      <dgm:spPr/>
      <dgm:t>
        <a:bodyPr/>
        <a:lstStyle/>
        <a:p>
          <a:endParaRPr lang="de-CH"/>
        </a:p>
      </dgm:t>
    </dgm:pt>
    <dgm:pt modelId="{00B7B8D0-4376-430B-87ED-BDFBD084B329}" type="pres">
      <dgm:prSet presAssocID="{8A47E709-676C-444D-ABFE-5ED3922CDB94}" presName="compNode" presStyleCnt="0"/>
      <dgm:spPr/>
    </dgm:pt>
    <dgm:pt modelId="{F20E1C4E-5ABC-4A16-A53F-03EA0AC9EA02}" type="pres">
      <dgm:prSet presAssocID="{8A47E709-676C-444D-ABFE-5ED3922CDB94}" presName="aNode" presStyleLbl="bgShp" presStyleIdx="0" presStyleCnt="2" custLinFactNeighborX="-1028" custLinFactNeighborY="1475"/>
      <dgm:spPr/>
      <dgm:t>
        <a:bodyPr/>
        <a:lstStyle/>
        <a:p>
          <a:endParaRPr lang="de-CH"/>
        </a:p>
      </dgm:t>
    </dgm:pt>
    <dgm:pt modelId="{1093FA44-4F48-4B07-87C0-70BC8F1A2D76}" type="pres">
      <dgm:prSet presAssocID="{8A47E709-676C-444D-ABFE-5ED3922CDB94}" presName="textNode" presStyleLbl="bgShp" presStyleIdx="0" presStyleCnt="2"/>
      <dgm:spPr/>
      <dgm:t>
        <a:bodyPr/>
        <a:lstStyle/>
        <a:p>
          <a:endParaRPr lang="de-CH"/>
        </a:p>
      </dgm:t>
    </dgm:pt>
    <dgm:pt modelId="{A13FAEFE-65E9-4377-B932-94091A914072}" type="pres">
      <dgm:prSet presAssocID="{8A47E709-676C-444D-ABFE-5ED3922CDB94}" presName="compChildNode" presStyleCnt="0"/>
      <dgm:spPr/>
    </dgm:pt>
    <dgm:pt modelId="{E9BB6B42-82EA-4A77-8980-DC68413AD765}" type="pres">
      <dgm:prSet presAssocID="{8A47E709-676C-444D-ABFE-5ED3922CDB94}" presName="theInnerList" presStyleCnt="0"/>
      <dgm:spPr/>
    </dgm:pt>
    <dgm:pt modelId="{416AF089-3567-4E57-BB46-B184AACC7EFF}" type="pres">
      <dgm:prSet presAssocID="{39EDDE78-6F5F-4ED9-A04A-F87B888D03EB}" presName="childNode" presStyleLbl="node1" presStyleIdx="0" presStyleCnt="8">
        <dgm:presLayoutVars>
          <dgm:bulletEnabled val="1"/>
        </dgm:presLayoutVars>
      </dgm:prSet>
      <dgm:spPr/>
      <dgm:t>
        <a:bodyPr/>
        <a:lstStyle/>
        <a:p>
          <a:endParaRPr lang="de-CH"/>
        </a:p>
      </dgm:t>
    </dgm:pt>
    <dgm:pt modelId="{71F1F22C-23EB-4A98-A798-A250419ED7E1}" type="pres">
      <dgm:prSet presAssocID="{39EDDE78-6F5F-4ED9-A04A-F87B888D03EB}" presName="aSpace2" presStyleCnt="0"/>
      <dgm:spPr/>
    </dgm:pt>
    <dgm:pt modelId="{1FCF6C8E-4D19-47EB-B627-DCD0123E218D}" type="pres">
      <dgm:prSet presAssocID="{C66DFE50-5476-44CC-8F69-4A1E9CE3B1D1}" presName="childNode" presStyleLbl="node1" presStyleIdx="1" presStyleCnt="8">
        <dgm:presLayoutVars>
          <dgm:bulletEnabled val="1"/>
        </dgm:presLayoutVars>
      </dgm:prSet>
      <dgm:spPr/>
      <dgm:t>
        <a:bodyPr/>
        <a:lstStyle/>
        <a:p>
          <a:endParaRPr lang="de-CH"/>
        </a:p>
      </dgm:t>
    </dgm:pt>
    <dgm:pt modelId="{67A96B10-9192-4E2B-86EA-80C0BFD8044B}" type="pres">
      <dgm:prSet presAssocID="{C66DFE50-5476-44CC-8F69-4A1E9CE3B1D1}" presName="aSpace2" presStyleCnt="0"/>
      <dgm:spPr/>
    </dgm:pt>
    <dgm:pt modelId="{E6DA66D0-E74C-4240-AEBE-F16D5645BA54}" type="pres">
      <dgm:prSet presAssocID="{E2E9B00C-3297-43D6-B2AC-6172C97886E4}" presName="childNode" presStyleLbl="node1" presStyleIdx="2" presStyleCnt="8">
        <dgm:presLayoutVars>
          <dgm:bulletEnabled val="1"/>
        </dgm:presLayoutVars>
      </dgm:prSet>
      <dgm:spPr/>
      <dgm:t>
        <a:bodyPr/>
        <a:lstStyle/>
        <a:p>
          <a:endParaRPr lang="de-CH"/>
        </a:p>
      </dgm:t>
    </dgm:pt>
    <dgm:pt modelId="{DD2FF28E-B10C-4BF1-B71F-592CC4B58459}" type="pres">
      <dgm:prSet presAssocID="{E2E9B00C-3297-43D6-B2AC-6172C97886E4}" presName="aSpace2" presStyleCnt="0"/>
      <dgm:spPr/>
    </dgm:pt>
    <dgm:pt modelId="{77E465FD-E6C2-4AED-8CB3-CA2D18CBE149}" type="pres">
      <dgm:prSet presAssocID="{854443F8-877E-49E9-A131-01222BE3946E}" presName="childNode" presStyleLbl="node1" presStyleIdx="3" presStyleCnt="8">
        <dgm:presLayoutVars>
          <dgm:bulletEnabled val="1"/>
        </dgm:presLayoutVars>
      </dgm:prSet>
      <dgm:spPr/>
      <dgm:t>
        <a:bodyPr/>
        <a:lstStyle/>
        <a:p>
          <a:endParaRPr lang="de-CH"/>
        </a:p>
      </dgm:t>
    </dgm:pt>
    <dgm:pt modelId="{E2A7A082-B2C2-499D-B985-D7D64D167053}" type="pres">
      <dgm:prSet presAssocID="{8A47E709-676C-444D-ABFE-5ED3922CDB94}" presName="aSpace" presStyleCnt="0"/>
      <dgm:spPr/>
    </dgm:pt>
    <dgm:pt modelId="{55C442A6-B6FF-4429-B3E6-10A733C9DCE9}" type="pres">
      <dgm:prSet presAssocID="{DD6F7BF0-21B4-47F0-B856-4BFC118FB77E}" presName="compNode" presStyleCnt="0"/>
      <dgm:spPr/>
    </dgm:pt>
    <dgm:pt modelId="{991FB198-61FE-45B5-9CC6-F730D2919939}" type="pres">
      <dgm:prSet presAssocID="{DD6F7BF0-21B4-47F0-B856-4BFC118FB77E}" presName="aNode" presStyleLbl="bgShp" presStyleIdx="1" presStyleCnt="2"/>
      <dgm:spPr/>
      <dgm:t>
        <a:bodyPr/>
        <a:lstStyle/>
        <a:p>
          <a:endParaRPr lang="de-CH"/>
        </a:p>
      </dgm:t>
    </dgm:pt>
    <dgm:pt modelId="{492EBA56-CD1C-49B6-9F7D-DB23D25AF889}" type="pres">
      <dgm:prSet presAssocID="{DD6F7BF0-21B4-47F0-B856-4BFC118FB77E}" presName="textNode" presStyleLbl="bgShp" presStyleIdx="1" presStyleCnt="2"/>
      <dgm:spPr/>
      <dgm:t>
        <a:bodyPr/>
        <a:lstStyle/>
        <a:p>
          <a:endParaRPr lang="de-CH"/>
        </a:p>
      </dgm:t>
    </dgm:pt>
    <dgm:pt modelId="{1D310CB6-6C67-4AE1-9FE4-42402A71BD07}" type="pres">
      <dgm:prSet presAssocID="{DD6F7BF0-21B4-47F0-B856-4BFC118FB77E}" presName="compChildNode" presStyleCnt="0"/>
      <dgm:spPr/>
    </dgm:pt>
    <dgm:pt modelId="{C2352022-B6BD-497F-9C3F-59214DCE40E2}" type="pres">
      <dgm:prSet presAssocID="{DD6F7BF0-21B4-47F0-B856-4BFC118FB77E}" presName="theInnerList" presStyleCnt="0"/>
      <dgm:spPr/>
    </dgm:pt>
    <dgm:pt modelId="{423276A0-C8E2-406A-850D-2CB6AAB97319}" type="pres">
      <dgm:prSet presAssocID="{17FEB33D-9241-4F02-84E6-7F6C03781D07}" presName="childNode" presStyleLbl="node1" presStyleIdx="4" presStyleCnt="8">
        <dgm:presLayoutVars>
          <dgm:bulletEnabled val="1"/>
        </dgm:presLayoutVars>
      </dgm:prSet>
      <dgm:spPr/>
      <dgm:t>
        <a:bodyPr/>
        <a:lstStyle/>
        <a:p>
          <a:endParaRPr lang="de-CH"/>
        </a:p>
      </dgm:t>
    </dgm:pt>
    <dgm:pt modelId="{2C9EE603-75A4-4587-92E1-10501FB63E16}" type="pres">
      <dgm:prSet presAssocID="{17FEB33D-9241-4F02-84E6-7F6C03781D07}" presName="aSpace2" presStyleCnt="0"/>
      <dgm:spPr/>
    </dgm:pt>
    <dgm:pt modelId="{DDDC8E68-EF94-404B-988A-8F658FBF59A5}" type="pres">
      <dgm:prSet presAssocID="{978D5D2D-BC4A-4A96-9CD0-6AD3747AACDB}" presName="childNode" presStyleLbl="node1" presStyleIdx="5" presStyleCnt="8">
        <dgm:presLayoutVars>
          <dgm:bulletEnabled val="1"/>
        </dgm:presLayoutVars>
      </dgm:prSet>
      <dgm:spPr/>
      <dgm:t>
        <a:bodyPr/>
        <a:lstStyle/>
        <a:p>
          <a:endParaRPr lang="de-CH"/>
        </a:p>
      </dgm:t>
    </dgm:pt>
    <dgm:pt modelId="{6059FF27-B585-44C2-9686-3E3C3E266814}" type="pres">
      <dgm:prSet presAssocID="{978D5D2D-BC4A-4A96-9CD0-6AD3747AACDB}" presName="aSpace2" presStyleCnt="0"/>
      <dgm:spPr/>
    </dgm:pt>
    <dgm:pt modelId="{C396D83E-3675-46E0-8F30-F26736388ACC}" type="pres">
      <dgm:prSet presAssocID="{09CCB0A3-9F62-4BCA-A7B7-C2CDBC0C71CD}" presName="childNode" presStyleLbl="node1" presStyleIdx="6" presStyleCnt="8">
        <dgm:presLayoutVars>
          <dgm:bulletEnabled val="1"/>
        </dgm:presLayoutVars>
      </dgm:prSet>
      <dgm:spPr/>
      <dgm:t>
        <a:bodyPr/>
        <a:lstStyle/>
        <a:p>
          <a:endParaRPr lang="de-CH"/>
        </a:p>
      </dgm:t>
    </dgm:pt>
    <dgm:pt modelId="{CFA5035B-CF07-4F47-A4CD-0720A4D754FD}" type="pres">
      <dgm:prSet presAssocID="{09CCB0A3-9F62-4BCA-A7B7-C2CDBC0C71CD}" presName="aSpace2" presStyleCnt="0"/>
      <dgm:spPr/>
    </dgm:pt>
    <dgm:pt modelId="{1395852A-F940-4013-A813-3F599C4438E3}" type="pres">
      <dgm:prSet presAssocID="{F150F28E-7BB3-49C3-A08E-60E5B32EFB73}" presName="childNode" presStyleLbl="node1" presStyleIdx="7" presStyleCnt="8">
        <dgm:presLayoutVars>
          <dgm:bulletEnabled val="1"/>
        </dgm:presLayoutVars>
      </dgm:prSet>
      <dgm:spPr/>
      <dgm:t>
        <a:bodyPr/>
        <a:lstStyle/>
        <a:p>
          <a:endParaRPr lang="de-CH"/>
        </a:p>
      </dgm:t>
    </dgm:pt>
  </dgm:ptLst>
  <dgm:cxnLst>
    <dgm:cxn modelId="{A2F3884C-82B8-4C2F-A9FC-60BD71724657}" srcId="{94AC6323-F241-4DF0-AD7B-BE9B5A96A960}" destId="{8A47E709-676C-444D-ABFE-5ED3922CDB94}" srcOrd="0" destOrd="0" parTransId="{D8C32CFF-9841-41DF-A904-507255A3920E}" sibTransId="{716AD398-E6AC-4BC1-8F1F-AE5F9E9DB95C}"/>
    <dgm:cxn modelId="{97A3CB87-276E-4D83-847D-1A54077613F4}" type="presOf" srcId="{DD6F7BF0-21B4-47F0-B856-4BFC118FB77E}" destId="{991FB198-61FE-45B5-9CC6-F730D2919939}" srcOrd="0" destOrd="0" presId="urn:microsoft.com/office/officeart/2005/8/layout/lProcess2"/>
    <dgm:cxn modelId="{0F81402C-85C2-41A1-A47F-24C4F3DF5262}" type="presOf" srcId="{E2E9B00C-3297-43D6-B2AC-6172C97886E4}" destId="{E6DA66D0-E74C-4240-AEBE-F16D5645BA54}" srcOrd="0" destOrd="0" presId="urn:microsoft.com/office/officeart/2005/8/layout/lProcess2"/>
    <dgm:cxn modelId="{B93E421D-0E0B-4550-8BD3-1ABFE0E6D7DB}" srcId="{DD6F7BF0-21B4-47F0-B856-4BFC118FB77E}" destId="{F150F28E-7BB3-49C3-A08E-60E5B32EFB73}" srcOrd="3" destOrd="0" parTransId="{F29BB8B3-CF9E-45DC-B66C-323D9CEF4BF7}" sibTransId="{37664BB2-009D-44CD-B4F1-DCD1933F8863}"/>
    <dgm:cxn modelId="{49265D72-E880-4332-AFF1-F1547B4195D1}" srcId="{8A47E709-676C-444D-ABFE-5ED3922CDB94}" destId="{39EDDE78-6F5F-4ED9-A04A-F87B888D03EB}" srcOrd="0" destOrd="0" parTransId="{74DBEF30-27EE-4C5E-B315-481E845C952A}" sibTransId="{462C01DD-43F2-4B30-BDD6-F6712BCCCA4C}"/>
    <dgm:cxn modelId="{5629D12D-00AF-4AE4-8667-853D04FDF30D}" srcId="{DD6F7BF0-21B4-47F0-B856-4BFC118FB77E}" destId="{09CCB0A3-9F62-4BCA-A7B7-C2CDBC0C71CD}" srcOrd="2" destOrd="0" parTransId="{EC85CFF2-06B3-4E9C-915E-4361D4CA6530}" sibTransId="{75215E3A-747E-4E12-B509-7429D400FCF3}"/>
    <dgm:cxn modelId="{3178C544-1359-4B29-8C4E-995ECD4A88FF}" srcId="{DD6F7BF0-21B4-47F0-B856-4BFC118FB77E}" destId="{17FEB33D-9241-4F02-84E6-7F6C03781D07}" srcOrd="0" destOrd="0" parTransId="{C95D32AC-418A-46F6-97CA-19342DD0B348}" sibTransId="{099B4E41-AE52-44AA-93DD-7F188B7AD81B}"/>
    <dgm:cxn modelId="{EB25D113-7AB1-49DC-AD23-B6BAC93DA709}" type="presOf" srcId="{8A47E709-676C-444D-ABFE-5ED3922CDB94}" destId="{1093FA44-4F48-4B07-87C0-70BC8F1A2D76}" srcOrd="1" destOrd="0" presId="urn:microsoft.com/office/officeart/2005/8/layout/lProcess2"/>
    <dgm:cxn modelId="{D0417114-D249-4431-8D05-5C64DB7D1BB3}" type="presOf" srcId="{8A47E709-676C-444D-ABFE-5ED3922CDB94}" destId="{F20E1C4E-5ABC-4A16-A53F-03EA0AC9EA02}" srcOrd="0" destOrd="0" presId="urn:microsoft.com/office/officeart/2005/8/layout/lProcess2"/>
    <dgm:cxn modelId="{369913A4-788A-4701-A9A5-499E17ACB3AA}" type="presOf" srcId="{DD6F7BF0-21B4-47F0-B856-4BFC118FB77E}" destId="{492EBA56-CD1C-49B6-9F7D-DB23D25AF889}" srcOrd="1" destOrd="0" presId="urn:microsoft.com/office/officeart/2005/8/layout/lProcess2"/>
    <dgm:cxn modelId="{3596F449-D92B-4297-9944-39AF7DC6E259}" srcId="{8A47E709-676C-444D-ABFE-5ED3922CDB94}" destId="{C66DFE50-5476-44CC-8F69-4A1E9CE3B1D1}" srcOrd="1" destOrd="0" parTransId="{6F4D8334-E8C1-48D7-BB5E-8E49B203D8D4}" sibTransId="{33B7F663-059C-49F9-84FC-1587A5F020C1}"/>
    <dgm:cxn modelId="{F0E4F0F2-2D6E-4A83-A7C2-ACD30B464798}" srcId="{94AC6323-F241-4DF0-AD7B-BE9B5A96A960}" destId="{DD6F7BF0-21B4-47F0-B856-4BFC118FB77E}" srcOrd="1" destOrd="0" parTransId="{7963FEDA-D2E9-4D22-AACF-D21E4BFD02D6}" sibTransId="{85154925-7A8B-43FE-AB0C-6BB64CD39BC6}"/>
    <dgm:cxn modelId="{004CB195-ACB7-403D-9ABD-885FEE1752C1}" type="presOf" srcId="{F150F28E-7BB3-49C3-A08E-60E5B32EFB73}" destId="{1395852A-F940-4013-A813-3F599C4438E3}" srcOrd="0" destOrd="0" presId="urn:microsoft.com/office/officeart/2005/8/layout/lProcess2"/>
    <dgm:cxn modelId="{9E84BC48-C251-479D-9BCE-1DBEC9E005DC}" type="presOf" srcId="{94AC6323-F241-4DF0-AD7B-BE9B5A96A960}" destId="{E7CF9839-AB9C-4825-ACBB-4DE1CEFDAF80}" srcOrd="0" destOrd="0" presId="urn:microsoft.com/office/officeart/2005/8/layout/lProcess2"/>
    <dgm:cxn modelId="{F2656C0D-58FF-47F7-884B-F773E3DFDBD3}" type="presOf" srcId="{09CCB0A3-9F62-4BCA-A7B7-C2CDBC0C71CD}" destId="{C396D83E-3675-46E0-8F30-F26736388ACC}" srcOrd="0" destOrd="0" presId="urn:microsoft.com/office/officeart/2005/8/layout/lProcess2"/>
    <dgm:cxn modelId="{FA9358CC-5870-429C-9559-15DD4D8B252B}" type="presOf" srcId="{978D5D2D-BC4A-4A96-9CD0-6AD3747AACDB}" destId="{DDDC8E68-EF94-404B-988A-8F658FBF59A5}" srcOrd="0" destOrd="0" presId="urn:microsoft.com/office/officeart/2005/8/layout/lProcess2"/>
    <dgm:cxn modelId="{E9E95A89-6A71-43AA-A932-D79581B37515}" type="presOf" srcId="{17FEB33D-9241-4F02-84E6-7F6C03781D07}" destId="{423276A0-C8E2-406A-850D-2CB6AAB97319}" srcOrd="0" destOrd="0" presId="urn:microsoft.com/office/officeart/2005/8/layout/lProcess2"/>
    <dgm:cxn modelId="{B8856A2A-380C-4661-8F77-4BA11A3F90C1}" srcId="{DD6F7BF0-21B4-47F0-B856-4BFC118FB77E}" destId="{978D5D2D-BC4A-4A96-9CD0-6AD3747AACDB}" srcOrd="1" destOrd="0" parTransId="{F626625E-D78D-4A6F-AD2F-3366C5E7C0F2}" sibTransId="{164AB509-DDC4-44E2-903A-A961B93A46A6}"/>
    <dgm:cxn modelId="{9E4858ED-0E82-4A52-92DA-702FF278DE8D}" srcId="{8A47E709-676C-444D-ABFE-5ED3922CDB94}" destId="{E2E9B00C-3297-43D6-B2AC-6172C97886E4}" srcOrd="2" destOrd="0" parTransId="{0E9F279B-EDA4-490F-94F9-4C246616DF10}" sibTransId="{65B3C081-8DED-46AB-A26B-EE388AAB26A4}"/>
    <dgm:cxn modelId="{E5F3B0CE-597A-463E-B574-C0958F176318}" srcId="{8A47E709-676C-444D-ABFE-5ED3922CDB94}" destId="{854443F8-877E-49E9-A131-01222BE3946E}" srcOrd="3" destOrd="0" parTransId="{39431DB6-6CCC-4A7B-A6AB-0FAD3CFAAA69}" sibTransId="{64CDD359-6CB6-4E2A-8F16-F7E66FABE332}"/>
    <dgm:cxn modelId="{D6AA501E-CF5A-4DE0-AD50-DAC12E812772}" type="presOf" srcId="{854443F8-877E-49E9-A131-01222BE3946E}" destId="{77E465FD-E6C2-4AED-8CB3-CA2D18CBE149}" srcOrd="0" destOrd="0" presId="urn:microsoft.com/office/officeart/2005/8/layout/lProcess2"/>
    <dgm:cxn modelId="{659A11FF-3752-4AE7-BBDE-E12C68A06112}" type="presOf" srcId="{39EDDE78-6F5F-4ED9-A04A-F87B888D03EB}" destId="{416AF089-3567-4E57-BB46-B184AACC7EFF}" srcOrd="0" destOrd="0" presId="urn:microsoft.com/office/officeart/2005/8/layout/lProcess2"/>
    <dgm:cxn modelId="{B018CB56-DA93-46CB-A686-A63EB70E0F02}" type="presOf" srcId="{C66DFE50-5476-44CC-8F69-4A1E9CE3B1D1}" destId="{1FCF6C8E-4D19-47EB-B627-DCD0123E218D}" srcOrd="0" destOrd="0" presId="urn:microsoft.com/office/officeart/2005/8/layout/lProcess2"/>
    <dgm:cxn modelId="{B01FFEE5-436B-4C08-BC6F-D3C0D5A684E9}" type="presParOf" srcId="{E7CF9839-AB9C-4825-ACBB-4DE1CEFDAF80}" destId="{00B7B8D0-4376-430B-87ED-BDFBD084B329}" srcOrd="0" destOrd="0" presId="urn:microsoft.com/office/officeart/2005/8/layout/lProcess2"/>
    <dgm:cxn modelId="{2CE771A8-D59B-4401-8E2B-C8CD1801505E}" type="presParOf" srcId="{00B7B8D0-4376-430B-87ED-BDFBD084B329}" destId="{F20E1C4E-5ABC-4A16-A53F-03EA0AC9EA02}" srcOrd="0" destOrd="0" presId="urn:microsoft.com/office/officeart/2005/8/layout/lProcess2"/>
    <dgm:cxn modelId="{1A9F358A-B174-4EE8-94F3-2D0509A6055C}" type="presParOf" srcId="{00B7B8D0-4376-430B-87ED-BDFBD084B329}" destId="{1093FA44-4F48-4B07-87C0-70BC8F1A2D76}" srcOrd="1" destOrd="0" presId="urn:microsoft.com/office/officeart/2005/8/layout/lProcess2"/>
    <dgm:cxn modelId="{0A00D30B-94C7-4BFC-A189-E8BFC7480178}" type="presParOf" srcId="{00B7B8D0-4376-430B-87ED-BDFBD084B329}" destId="{A13FAEFE-65E9-4377-B932-94091A914072}" srcOrd="2" destOrd="0" presId="urn:microsoft.com/office/officeart/2005/8/layout/lProcess2"/>
    <dgm:cxn modelId="{D3A29B43-4501-4310-B99F-35CB3641349C}" type="presParOf" srcId="{A13FAEFE-65E9-4377-B932-94091A914072}" destId="{E9BB6B42-82EA-4A77-8980-DC68413AD765}" srcOrd="0" destOrd="0" presId="urn:microsoft.com/office/officeart/2005/8/layout/lProcess2"/>
    <dgm:cxn modelId="{C3B1A723-60B8-44A3-A08F-276F6C2D3B0F}" type="presParOf" srcId="{E9BB6B42-82EA-4A77-8980-DC68413AD765}" destId="{416AF089-3567-4E57-BB46-B184AACC7EFF}" srcOrd="0" destOrd="0" presId="urn:microsoft.com/office/officeart/2005/8/layout/lProcess2"/>
    <dgm:cxn modelId="{727FEE3D-2F29-4672-8EA0-3F10DFE46AF6}" type="presParOf" srcId="{E9BB6B42-82EA-4A77-8980-DC68413AD765}" destId="{71F1F22C-23EB-4A98-A798-A250419ED7E1}" srcOrd="1" destOrd="0" presId="urn:microsoft.com/office/officeart/2005/8/layout/lProcess2"/>
    <dgm:cxn modelId="{D845DE56-08F0-4C06-A3BE-7CC2D38644F9}" type="presParOf" srcId="{E9BB6B42-82EA-4A77-8980-DC68413AD765}" destId="{1FCF6C8E-4D19-47EB-B627-DCD0123E218D}" srcOrd="2" destOrd="0" presId="urn:microsoft.com/office/officeart/2005/8/layout/lProcess2"/>
    <dgm:cxn modelId="{559992E0-7364-4EB0-9774-06483D6E7212}" type="presParOf" srcId="{E9BB6B42-82EA-4A77-8980-DC68413AD765}" destId="{67A96B10-9192-4E2B-86EA-80C0BFD8044B}" srcOrd="3" destOrd="0" presId="urn:microsoft.com/office/officeart/2005/8/layout/lProcess2"/>
    <dgm:cxn modelId="{E01D5145-1AC6-420C-BC5D-947FE58BB8B2}" type="presParOf" srcId="{E9BB6B42-82EA-4A77-8980-DC68413AD765}" destId="{E6DA66D0-E74C-4240-AEBE-F16D5645BA54}" srcOrd="4" destOrd="0" presId="urn:microsoft.com/office/officeart/2005/8/layout/lProcess2"/>
    <dgm:cxn modelId="{4B3E2626-6446-421B-B680-32B46B689587}" type="presParOf" srcId="{E9BB6B42-82EA-4A77-8980-DC68413AD765}" destId="{DD2FF28E-B10C-4BF1-B71F-592CC4B58459}" srcOrd="5" destOrd="0" presId="urn:microsoft.com/office/officeart/2005/8/layout/lProcess2"/>
    <dgm:cxn modelId="{07144F4E-C671-45D1-B94A-7CE78B5E5061}" type="presParOf" srcId="{E9BB6B42-82EA-4A77-8980-DC68413AD765}" destId="{77E465FD-E6C2-4AED-8CB3-CA2D18CBE149}" srcOrd="6" destOrd="0" presId="urn:microsoft.com/office/officeart/2005/8/layout/lProcess2"/>
    <dgm:cxn modelId="{46F9212F-8DB2-47A2-A581-D499FBB594A8}" type="presParOf" srcId="{E7CF9839-AB9C-4825-ACBB-4DE1CEFDAF80}" destId="{E2A7A082-B2C2-499D-B985-D7D64D167053}" srcOrd="1" destOrd="0" presId="urn:microsoft.com/office/officeart/2005/8/layout/lProcess2"/>
    <dgm:cxn modelId="{4FE84573-0733-45C9-AC41-5E0D4C4270A5}" type="presParOf" srcId="{E7CF9839-AB9C-4825-ACBB-4DE1CEFDAF80}" destId="{55C442A6-B6FF-4429-B3E6-10A733C9DCE9}" srcOrd="2" destOrd="0" presId="urn:microsoft.com/office/officeart/2005/8/layout/lProcess2"/>
    <dgm:cxn modelId="{61B81261-672C-4007-B456-7C4354C03647}" type="presParOf" srcId="{55C442A6-B6FF-4429-B3E6-10A733C9DCE9}" destId="{991FB198-61FE-45B5-9CC6-F730D2919939}" srcOrd="0" destOrd="0" presId="urn:microsoft.com/office/officeart/2005/8/layout/lProcess2"/>
    <dgm:cxn modelId="{AAB18670-BF61-474D-9589-302A39D9C7CA}" type="presParOf" srcId="{55C442A6-B6FF-4429-B3E6-10A733C9DCE9}" destId="{492EBA56-CD1C-49B6-9F7D-DB23D25AF889}" srcOrd="1" destOrd="0" presId="urn:microsoft.com/office/officeart/2005/8/layout/lProcess2"/>
    <dgm:cxn modelId="{34945C0E-FA5A-43A8-8DA8-CA329CF6AD0A}" type="presParOf" srcId="{55C442A6-B6FF-4429-B3E6-10A733C9DCE9}" destId="{1D310CB6-6C67-4AE1-9FE4-42402A71BD07}" srcOrd="2" destOrd="0" presId="urn:microsoft.com/office/officeart/2005/8/layout/lProcess2"/>
    <dgm:cxn modelId="{02E9EDF4-DE15-4616-B84A-9C92BE5B5CE3}" type="presParOf" srcId="{1D310CB6-6C67-4AE1-9FE4-42402A71BD07}" destId="{C2352022-B6BD-497F-9C3F-59214DCE40E2}" srcOrd="0" destOrd="0" presId="urn:microsoft.com/office/officeart/2005/8/layout/lProcess2"/>
    <dgm:cxn modelId="{2CE9E462-CE1E-4964-9308-49F7A7AF0C5B}" type="presParOf" srcId="{C2352022-B6BD-497F-9C3F-59214DCE40E2}" destId="{423276A0-C8E2-406A-850D-2CB6AAB97319}" srcOrd="0" destOrd="0" presId="urn:microsoft.com/office/officeart/2005/8/layout/lProcess2"/>
    <dgm:cxn modelId="{1DDE1BCC-D29B-4ACC-9717-D933264FCC5F}" type="presParOf" srcId="{C2352022-B6BD-497F-9C3F-59214DCE40E2}" destId="{2C9EE603-75A4-4587-92E1-10501FB63E16}" srcOrd="1" destOrd="0" presId="urn:microsoft.com/office/officeart/2005/8/layout/lProcess2"/>
    <dgm:cxn modelId="{5346A26C-B400-4637-943C-B5A2F8DB71B5}" type="presParOf" srcId="{C2352022-B6BD-497F-9C3F-59214DCE40E2}" destId="{DDDC8E68-EF94-404B-988A-8F658FBF59A5}" srcOrd="2" destOrd="0" presId="urn:microsoft.com/office/officeart/2005/8/layout/lProcess2"/>
    <dgm:cxn modelId="{A645C538-BDC6-41CA-8B94-AF04AA234B91}" type="presParOf" srcId="{C2352022-B6BD-497F-9C3F-59214DCE40E2}" destId="{6059FF27-B585-44C2-9686-3E3C3E266814}" srcOrd="3" destOrd="0" presId="urn:microsoft.com/office/officeart/2005/8/layout/lProcess2"/>
    <dgm:cxn modelId="{794EFDA7-4B0E-4B24-B8BA-D75E6F5F3C22}" type="presParOf" srcId="{C2352022-B6BD-497F-9C3F-59214DCE40E2}" destId="{C396D83E-3675-46E0-8F30-F26736388ACC}" srcOrd="4" destOrd="0" presId="urn:microsoft.com/office/officeart/2005/8/layout/lProcess2"/>
    <dgm:cxn modelId="{59218728-E8D1-4194-B7E1-D97E066F493F}" type="presParOf" srcId="{C2352022-B6BD-497F-9C3F-59214DCE40E2}" destId="{CFA5035B-CF07-4F47-A4CD-0720A4D754FD}" srcOrd="5" destOrd="0" presId="urn:microsoft.com/office/officeart/2005/8/layout/lProcess2"/>
    <dgm:cxn modelId="{DF2C980E-D9DE-4AD8-A3F2-D8181A1247CC}" type="presParOf" srcId="{C2352022-B6BD-497F-9C3F-59214DCE40E2}" destId="{1395852A-F940-4013-A813-3F599C4438E3}" srcOrd="6" destOrd="0" presId="urn:microsoft.com/office/officeart/2005/8/layout/lProcess2"/>
  </dgm:cxnLst>
  <dgm:bg>
    <a:noFill/>
  </dgm:bg>
  <dgm:whole>
    <a:ln w="254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C6323-F241-4DF0-AD7B-BE9B5A96A96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8A47E709-676C-444D-ABFE-5ED3922CDB94}">
      <dgm:prSet phldrT="[Text]" custT="1"/>
      <dgm:spPr>
        <a:solidFill>
          <a:schemeClr val="bg1">
            <a:lumMod val="85000"/>
          </a:schemeClr>
        </a:solidFill>
        <a:ln>
          <a:solidFill>
            <a:schemeClr val="tx1"/>
          </a:solidFill>
        </a:ln>
      </dgm:spPr>
      <dgm:t>
        <a:bodyPr/>
        <a:lstStyle/>
        <a:p>
          <a:r>
            <a:rPr lang="de-CH" sz="2000" dirty="0"/>
            <a:t>Nationalrat</a:t>
          </a:r>
        </a:p>
      </dgm:t>
    </dgm:pt>
    <dgm:pt modelId="{D8C32CFF-9841-41DF-A904-507255A3920E}" type="parTrans" cxnId="{A2F3884C-82B8-4C2F-A9FC-60BD71724657}">
      <dgm:prSet/>
      <dgm:spPr/>
      <dgm:t>
        <a:bodyPr/>
        <a:lstStyle/>
        <a:p>
          <a:endParaRPr lang="de-CH"/>
        </a:p>
      </dgm:t>
    </dgm:pt>
    <dgm:pt modelId="{716AD398-E6AC-4BC1-8F1F-AE5F9E9DB95C}" type="sibTrans" cxnId="{A2F3884C-82B8-4C2F-A9FC-60BD71724657}">
      <dgm:prSet/>
      <dgm:spPr/>
      <dgm:t>
        <a:bodyPr/>
        <a:lstStyle/>
        <a:p>
          <a:endParaRPr lang="de-CH"/>
        </a:p>
      </dgm:t>
    </dgm:pt>
    <dgm:pt modelId="{39EDDE78-6F5F-4ED9-A04A-F87B888D03EB}">
      <dgm:prSet phldrT="[Text]" phldr="1"/>
      <dgm:spPr>
        <a:solidFill>
          <a:schemeClr val="bg1"/>
        </a:solidFill>
        <a:ln w="12700">
          <a:solidFill>
            <a:schemeClr val="tx1"/>
          </a:solidFill>
        </a:ln>
      </dgm:spPr>
      <dgm:t>
        <a:bodyPr/>
        <a:lstStyle/>
        <a:p>
          <a:endParaRPr lang="de-CH"/>
        </a:p>
      </dgm:t>
    </dgm:pt>
    <dgm:pt modelId="{74DBEF30-27EE-4C5E-B315-481E845C952A}" type="parTrans" cxnId="{49265D72-E880-4332-AFF1-F1547B4195D1}">
      <dgm:prSet/>
      <dgm:spPr/>
      <dgm:t>
        <a:bodyPr/>
        <a:lstStyle/>
        <a:p>
          <a:endParaRPr lang="de-CH"/>
        </a:p>
      </dgm:t>
    </dgm:pt>
    <dgm:pt modelId="{462C01DD-43F2-4B30-BDD6-F6712BCCCA4C}" type="sibTrans" cxnId="{49265D72-E880-4332-AFF1-F1547B4195D1}">
      <dgm:prSet/>
      <dgm:spPr/>
      <dgm:t>
        <a:bodyPr/>
        <a:lstStyle/>
        <a:p>
          <a:endParaRPr lang="de-CH"/>
        </a:p>
      </dgm:t>
    </dgm:pt>
    <dgm:pt modelId="{C66DFE50-5476-44CC-8F69-4A1E9CE3B1D1}">
      <dgm:prSet phldrT="[Text]" phldr="1"/>
      <dgm:spPr>
        <a:solidFill>
          <a:schemeClr val="bg1"/>
        </a:solidFill>
        <a:ln w="12700">
          <a:solidFill>
            <a:schemeClr val="tx1"/>
          </a:solidFill>
        </a:ln>
      </dgm:spPr>
      <dgm:t>
        <a:bodyPr/>
        <a:lstStyle/>
        <a:p>
          <a:endParaRPr lang="de-CH"/>
        </a:p>
      </dgm:t>
    </dgm:pt>
    <dgm:pt modelId="{6F4D8334-E8C1-48D7-BB5E-8E49B203D8D4}" type="parTrans" cxnId="{3596F449-D92B-4297-9944-39AF7DC6E259}">
      <dgm:prSet/>
      <dgm:spPr/>
      <dgm:t>
        <a:bodyPr/>
        <a:lstStyle/>
        <a:p>
          <a:endParaRPr lang="de-CH"/>
        </a:p>
      </dgm:t>
    </dgm:pt>
    <dgm:pt modelId="{33B7F663-059C-49F9-84FC-1587A5F020C1}" type="sibTrans" cxnId="{3596F449-D92B-4297-9944-39AF7DC6E259}">
      <dgm:prSet/>
      <dgm:spPr/>
      <dgm:t>
        <a:bodyPr/>
        <a:lstStyle/>
        <a:p>
          <a:endParaRPr lang="de-CH"/>
        </a:p>
      </dgm:t>
    </dgm:pt>
    <dgm:pt modelId="{DD6F7BF0-21B4-47F0-B856-4BFC118FB77E}">
      <dgm:prSet phldrT="[Text]" custT="1"/>
      <dgm:spPr>
        <a:solidFill>
          <a:schemeClr val="tx1">
            <a:lumMod val="50000"/>
            <a:lumOff val="50000"/>
          </a:schemeClr>
        </a:solidFill>
        <a:ln>
          <a:solidFill>
            <a:schemeClr val="tx1"/>
          </a:solidFill>
        </a:ln>
      </dgm:spPr>
      <dgm:t>
        <a:bodyPr/>
        <a:lstStyle/>
        <a:p>
          <a:r>
            <a:rPr lang="de-CH" sz="2000"/>
            <a:t>Ständerat</a:t>
          </a:r>
        </a:p>
      </dgm:t>
    </dgm:pt>
    <dgm:pt modelId="{7963FEDA-D2E9-4D22-AACF-D21E4BFD02D6}" type="parTrans" cxnId="{F0E4F0F2-2D6E-4A83-A7C2-ACD30B464798}">
      <dgm:prSet/>
      <dgm:spPr/>
      <dgm:t>
        <a:bodyPr/>
        <a:lstStyle/>
        <a:p>
          <a:endParaRPr lang="de-CH"/>
        </a:p>
      </dgm:t>
    </dgm:pt>
    <dgm:pt modelId="{85154925-7A8B-43FE-AB0C-6BB64CD39BC6}" type="sibTrans" cxnId="{F0E4F0F2-2D6E-4A83-A7C2-ACD30B464798}">
      <dgm:prSet/>
      <dgm:spPr/>
      <dgm:t>
        <a:bodyPr/>
        <a:lstStyle/>
        <a:p>
          <a:endParaRPr lang="de-CH"/>
        </a:p>
      </dgm:t>
    </dgm:pt>
    <dgm:pt modelId="{17FEB33D-9241-4F02-84E6-7F6C03781D07}">
      <dgm:prSet phldrT="[Text]" phldr="1"/>
      <dgm:spPr>
        <a:solidFill>
          <a:schemeClr val="bg1"/>
        </a:solidFill>
        <a:ln w="12700">
          <a:solidFill>
            <a:schemeClr val="tx1"/>
          </a:solidFill>
        </a:ln>
      </dgm:spPr>
      <dgm:t>
        <a:bodyPr/>
        <a:lstStyle/>
        <a:p>
          <a:endParaRPr lang="de-CH"/>
        </a:p>
      </dgm:t>
    </dgm:pt>
    <dgm:pt modelId="{C95D32AC-418A-46F6-97CA-19342DD0B348}" type="parTrans" cxnId="{3178C544-1359-4B29-8C4E-995ECD4A88FF}">
      <dgm:prSet/>
      <dgm:spPr/>
      <dgm:t>
        <a:bodyPr/>
        <a:lstStyle/>
        <a:p>
          <a:endParaRPr lang="de-CH"/>
        </a:p>
      </dgm:t>
    </dgm:pt>
    <dgm:pt modelId="{099B4E41-AE52-44AA-93DD-7F188B7AD81B}" type="sibTrans" cxnId="{3178C544-1359-4B29-8C4E-995ECD4A88FF}">
      <dgm:prSet/>
      <dgm:spPr/>
      <dgm:t>
        <a:bodyPr/>
        <a:lstStyle/>
        <a:p>
          <a:endParaRPr lang="de-CH"/>
        </a:p>
      </dgm:t>
    </dgm:pt>
    <dgm:pt modelId="{978D5D2D-BC4A-4A96-9CD0-6AD3747AACDB}">
      <dgm:prSet phldrT="[Text]"/>
      <dgm:spPr>
        <a:solidFill>
          <a:schemeClr val="bg1"/>
        </a:solidFill>
        <a:ln w="12700">
          <a:solidFill>
            <a:schemeClr val="tx1"/>
          </a:solidFill>
        </a:ln>
      </dgm:spPr>
      <dgm:t>
        <a:bodyPr/>
        <a:lstStyle/>
        <a:p>
          <a:r>
            <a:rPr lang="de-CH"/>
            <a:t/>
          </a:r>
          <a:br>
            <a:rPr lang="de-CH"/>
          </a:br>
          <a:endParaRPr lang="de-CH"/>
        </a:p>
      </dgm:t>
    </dgm:pt>
    <dgm:pt modelId="{F626625E-D78D-4A6F-AD2F-3366C5E7C0F2}" type="parTrans" cxnId="{B8856A2A-380C-4661-8F77-4BA11A3F90C1}">
      <dgm:prSet/>
      <dgm:spPr/>
      <dgm:t>
        <a:bodyPr/>
        <a:lstStyle/>
        <a:p>
          <a:endParaRPr lang="de-CH"/>
        </a:p>
      </dgm:t>
    </dgm:pt>
    <dgm:pt modelId="{164AB509-DDC4-44E2-903A-A961B93A46A6}" type="sibTrans" cxnId="{B8856A2A-380C-4661-8F77-4BA11A3F90C1}">
      <dgm:prSet/>
      <dgm:spPr/>
      <dgm:t>
        <a:bodyPr/>
        <a:lstStyle/>
        <a:p>
          <a:endParaRPr lang="de-CH"/>
        </a:p>
      </dgm:t>
    </dgm:pt>
    <dgm:pt modelId="{E2E9B00C-3297-43D6-B2AC-6172C97886E4}">
      <dgm:prSet phldrT="[Text]" phldr="1"/>
      <dgm:spPr>
        <a:solidFill>
          <a:schemeClr val="bg1"/>
        </a:solidFill>
        <a:ln w="12700">
          <a:solidFill>
            <a:schemeClr val="tx1"/>
          </a:solidFill>
        </a:ln>
      </dgm:spPr>
      <dgm:t>
        <a:bodyPr/>
        <a:lstStyle/>
        <a:p>
          <a:endParaRPr lang="de-CH"/>
        </a:p>
      </dgm:t>
    </dgm:pt>
    <dgm:pt modelId="{0E9F279B-EDA4-490F-94F9-4C246616DF10}" type="parTrans" cxnId="{9E4858ED-0E82-4A52-92DA-702FF278DE8D}">
      <dgm:prSet/>
      <dgm:spPr/>
      <dgm:t>
        <a:bodyPr/>
        <a:lstStyle/>
        <a:p>
          <a:endParaRPr lang="de-CH"/>
        </a:p>
      </dgm:t>
    </dgm:pt>
    <dgm:pt modelId="{65B3C081-8DED-46AB-A26B-EE388AAB26A4}" type="sibTrans" cxnId="{9E4858ED-0E82-4A52-92DA-702FF278DE8D}">
      <dgm:prSet/>
      <dgm:spPr/>
      <dgm:t>
        <a:bodyPr/>
        <a:lstStyle/>
        <a:p>
          <a:endParaRPr lang="de-CH"/>
        </a:p>
      </dgm:t>
    </dgm:pt>
    <dgm:pt modelId="{854443F8-877E-49E9-A131-01222BE3946E}">
      <dgm:prSet phldrT="[Text]" phldr="1"/>
      <dgm:spPr>
        <a:solidFill>
          <a:schemeClr val="bg1"/>
        </a:solidFill>
        <a:ln w="12700">
          <a:solidFill>
            <a:schemeClr val="tx1"/>
          </a:solidFill>
        </a:ln>
      </dgm:spPr>
      <dgm:t>
        <a:bodyPr/>
        <a:lstStyle/>
        <a:p>
          <a:endParaRPr lang="de-CH"/>
        </a:p>
      </dgm:t>
    </dgm:pt>
    <dgm:pt modelId="{39431DB6-6CCC-4A7B-A6AB-0FAD3CFAAA69}" type="parTrans" cxnId="{E5F3B0CE-597A-463E-B574-C0958F176318}">
      <dgm:prSet/>
      <dgm:spPr/>
      <dgm:t>
        <a:bodyPr/>
        <a:lstStyle/>
        <a:p>
          <a:endParaRPr lang="de-CH"/>
        </a:p>
      </dgm:t>
    </dgm:pt>
    <dgm:pt modelId="{64CDD359-6CB6-4E2A-8F16-F7E66FABE332}" type="sibTrans" cxnId="{E5F3B0CE-597A-463E-B574-C0958F176318}">
      <dgm:prSet/>
      <dgm:spPr/>
      <dgm:t>
        <a:bodyPr/>
        <a:lstStyle/>
        <a:p>
          <a:endParaRPr lang="de-CH"/>
        </a:p>
      </dgm:t>
    </dgm:pt>
    <dgm:pt modelId="{09CCB0A3-9F62-4BCA-A7B7-C2CDBC0C71CD}">
      <dgm:prSet phldrT="[Text]" phldr="1"/>
      <dgm:spPr>
        <a:solidFill>
          <a:schemeClr val="bg1"/>
        </a:solidFill>
        <a:ln w="12700">
          <a:solidFill>
            <a:schemeClr val="tx1"/>
          </a:solidFill>
        </a:ln>
      </dgm:spPr>
      <dgm:t>
        <a:bodyPr/>
        <a:lstStyle/>
        <a:p>
          <a:r>
            <a:rPr lang="de-CH"/>
            <a:t/>
          </a:r>
          <a:br>
            <a:rPr lang="de-CH"/>
          </a:br>
          <a:endParaRPr lang="de-CH"/>
        </a:p>
      </dgm:t>
    </dgm:pt>
    <dgm:pt modelId="{EC85CFF2-06B3-4E9C-915E-4361D4CA6530}" type="parTrans" cxnId="{5629D12D-00AF-4AE4-8667-853D04FDF30D}">
      <dgm:prSet/>
      <dgm:spPr/>
      <dgm:t>
        <a:bodyPr/>
        <a:lstStyle/>
        <a:p>
          <a:endParaRPr lang="de-CH"/>
        </a:p>
      </dgm:t>
    </dgm:pt>
    <dgm:pt modelId="{75215E3A-747E-4E12-B509-7429D400FCF3}" type="sibTrans" cxnId="{5629D12D-00AF-4AE4-8667-853D04FDF30D}">
      <dgm:prSet/>
      <dgm:spPr/>
      <dgm:t>
        <a:bodyPr/>
        <a:lstStyle/>
        <a:p>
          <a:endParaRPr lang="de-CH"/>
        </a:p>
      </dgm:t>
    </dgm:pt>
    <dgm:pt modelId="{F150F28E-7BB3-49C3-A08E-60E5B32EFB73}">
      <dgm:prSet phldrT="[Text]" phldr="1"/>
      <dgm:spPr>
        <a:solidFill>
          <a:schemeClr val="bg1"/>
        </a:solidFill>
        <a:ln w="12700">
          <a:solidFill>
            <a:schemeClr val="tx1"/>
          </a:solidFill>
        </a:ln>
      </dgm:spPr>
      <dgm:t>
        <a:bodyPr/>
        <a:lstStyle/>
        <a:p>
          <a:r>
            <a:rPr lang="de-CH"/>
            <a:t/>
          </a:r>
          <a:br>
            <a:rPr lang="de-CH"/>
          </a:br>
          <a:endParaRPr lang="de-CH"/>
        </a:p>
      </dgm:t>
    </dgm:pt>
    <dgm:pt modelId="{F29BB8B3-CF9E-45DC-B66C-323D9CEF4BF7}" type="parTrans" cxnId="{B93E421D-0E0B-4550-8BD3-1ABFE0E6D7DB}">
      <dgm:prSet/>
      <dgm:spPr/>
      <dgm:t>
        <a:bodyPr/>
        <a:lstStyle/>
        <a:p>
          <a:endParaRPr lang="de-CH"/>
        </a:p>
      </dgm:t>
    </dgm:pt>
    <dgm:pt modelId="{37664BB2-009D-44CD-B4F1-DCD1933F8863}" type="sibTrans" cxnId="{B93E421D-0E0B-4550-8BD3-1ABFE0E6D7DB}">
      <dgm:prSet/>
      <dgm:spPr/>
      <dgm:t>
        <a:bodyPr/>
        <a:lstStyle/>
        <a:p>
          <a:endParaRPr lang="de-CH"/>
        </a:p>
      </dgm:t>
    </dgm:pt>
    <dgm:pt modelId="{E7CF9839-AB9C-4825-ACBB-4DE1CEFDAF80}" type="pres">
      <dgm:prSet presAssocID="{94AC6323-F241-4DF0-AD7B-BE9B5A96A960}" presName="theList" presStyleCnt="0">
        <dgm:presLayoutVars>
          <dgm:dir/>
          <dgm:animLvl val="lvl"/>
          <dgm:resizeHandles val="exact"/>
        </dgm:presLayoutVars>
      </dgm:prSet>
      <dgm:spPr/>
      <dgm:t>
        <a:bodyPr/>
        <a:lstStyle/>
        <a:p>
          <a:endParaRPr lang="de-CH"/>
        </a:p>
      </dgm:t>
    </dgm:pt>
    <dgm:pt modelId="{00B7B8D0-4376-430B-87ED-BDFBD084B329}" type="pres">
      <dgm:prSet presAssocID="{8A47E709-676C-444D-ABFE-5ED3922CDB94}" presName="compNode" presStyleCnt="0"/>
      <dgm:spPr/>
    </dgm:pt>
    <dgm:pt modelId="{F20E1C4E-5ABC-4A16-A53F-03EA0AC9EA02}" type="pres">
      <dgm:prSet presAssocID="{8A47E709-676C-444D-ABFE-5ED3922CDB94}" presName="aNode" presStyleLbl="bgShp" presStyleIdx="0" presStyleCnt="2" custLinFactNeighborX="-76159" custLinFactNeighborY="-42604"/>
      <dgm:spPr/>
      <dgm:t>
        <a:bodyPr/>
        <a:lstStyle/>
        <a:p>
          <a:endParaRPr lang="de-CH"/>
        </a:p>
      </dgm:t>
    </dgm:pt>
    <dgm:pt modelId="{1093FA44-4F48-4B07-87C0-70BC8F1A2D76}" type="pres">
      <dgm:prSet presAssocID="{8A47E709-676C-444D-ABFE-5ED3922CDB94}" presName="textNode" presStyleLbl="bgShp" presStyleIdx="0" presStyleCnt="2"/>
      <dgm:spPr/>
      <dgm:t>
        <a:bodyPr/>
        <a:lstStyle/>
        <a:p>
          <a:endParaRPr lang="de-CH"/>
        </a:p>
      </dgm:t>
    </dgm:pt>
    <dgm:pt modelId="{A13FAEFE-65E9-4377-B932-94091A914072}" type="pres">
      <dgm:prSet presAssocID="{8A47E709-676C-444D-ABFE-5ED3922CDB94}" presName="compChildNode" presStyleCnt="0"/>
      <dgm:spPr/>
    </dgm:pt>
    <dgm:pt modelId="{E9BB6B42-82EA-4A77-8980-DC68413AD765}" type="pres">
      <dgm:prSet presAssocID="{8A47E709-676C-444D-ABFE-5ED3922CDB94}" presName="theInnerList" presStyleCnt="0"/>
      <dgm:spPr/>
    </dgm:pt>
    <dgm:pt modelId="{416AF089-3567-4E57-BB46-B184AACC7EFF}" type="pres">
      <dgm:prSet presAssocID="{39EDDE78-6F5F-4ED9-A04A-F87B888D03EB}" presName="childNode" presStyleLbl="node1" presStyleIdx="0" presStyleCnt="8">
        <dgm:presLayoutVars>
          <dgm:bulletEnabled val="1"/>
        </dgm:presLayoutVars>
      </dgm:prSet>
      <dgm:spPr/>
      <dgm:t>
        <a:bodyPr/>
        <a:lstStyle/>
        <a:p>
          <a:endParaRPr lang="de-CH"/>
        </a:p>
      </dgm:t>
    </dgm:pt>
    <dgm:pt modelId="{71F1F22C-23EB-4A98-A798-A250419ED7E1}" type="pres">
      <dgm:prSet presAssocID="{39EDDE78-6F5F-4ED9-A04A-F87B888D03EB}" presName="aSpace2" presStyleCnt="0"/>
      <dgm:spPr/>
    </dgm:pt>
    <dgm:pt modelId="{1FCF6C8E-4D19-47EB-B627-DCD0123E218D}" type="pres">
      <dgm:prSet presAssocID="{C66DFE50-5476-44CC-8F69-4A1E9CE3B1D1}" presName="childNode" presStyleLbl="node1" presStyleIdx="1" presStyleCnt="8">
        <dgm:presLayoutVars>
          <dgm:bulletEnabled val="1"/>
        </dgm:presLayoutVars>
      </dgm:prSet>
      <dgm:spPr/>
      <dgm:t>
        <a:bodyPr/>
        <a:lstStyle/>
        <a:p>
          <a:endParaRPr lang="de-CH"/>
        </a:p>
      </dgm:t>
    </dgm:pt>
    <dgm:pt modelId="{67A96B10-9192-4E2B-86EA-80C0BFD8044B}" type="pres">
      <dgm:prSet presAssocID="{C66DFE50-5476-44CC-8F69-4A1E9CE3B1D1}" presName="aSpace2" presStyleCnt="0"/>
      <dgm:spPr/>
    </dgm:pt>
    <dgm:pt modelId="{E6DA66D0-E74C-4240-AEBE-F16D5645BA54}" type="pres">
      <dgm:prSet presAssocID="{E2E9B00C-3297-43D6-B2AC-6172C97886E4}" presName="childNode" presStyleLbl="node1" presStyleIdx="2" presStyleCnt="8">
        <dgm:presLayoutVars>
          <dgm:bulletEnabled val="1"/>
        </dgm:presLayoutVars>
      </dgm:prSet>
      <dgm:spPr/>
      <dgm:t>
        <a:bodyPr/>
        <a:lstStyle/>
        <a:p>
          <a:endParaRPr lang="de-CH"/>
        </a:p>
      </dgm:t>
    </dgm:pt>
    <dgm:pt modelId="{DD2FF28E-B10C-4BF1-B71F-592CC4B58459}" type="pres">
      <dgm:prSet presAssocID="{E2E9B00C-3297-43D6-B2AC-6172C97886E4}" presName="aSpace2" presStyleCnt="0"/>
      <dgm:spPr/>
    </dgm:pt>
    <dgm:pt modelId="{77E465FD-E6C2-4AED-8CB3-CA2D18CBE149}" type="pres">
      <dgm:prSet presAssocID="{854443F8-877E-49E9-A131-01222BE3946E}" presName="childNode" presStyleLbl="node1" presStyleIdx="3" presStyleCnt="8">
        <dgm:presLayoutVars>
          <dgm:bulletEnabled val="1"/>
        </dgm:presLayoutVars>
      </dgm:prSet>
      <dgm:spPr/>
      <dgm:t>
        <a:bodyPr/>
        <a:lstStyle/>
        <a:p>
          <a:endParaRPr lang="de-CH"/>
        </a:p>
      </dgm:t>
    </dgm:pt>
    <dgm:pt modelId="{E2A7A082-B2C2-499D-B985-D7D64D167053}" type="pres">
      <dgm:prSet presAssocID="{8A47E709-676C-444D-ABFE-5ED3922CDB94}" presName="aSpace" presStyleCnt="0"/>
      <dgm:spPr/>
    </dgm:pt>
    <dgm:pt modelId="{55C442A6-B6FF-4429-B3E6-10A733C9DCE9}" type="pres">
      <dgm:prSet presAssocID="{DD6F7BF0-21B4-47F0-B856-4BFC118FB77E}" presName="compNode" presStyleCnt="0"/>
      <dgm:spPr/>
    </dgm:pt>
    <dgm:pt modelId="{991FB198-61FE-45B5-9CC6-F730D2919939}" type="pres">
      <dgm:prSet presAssocID="{DD6F7BF0-21B4-47F0-B856-4BFC118FB77E}" presName="aNode" presStyleLbl="bgShp" presStyleIdx="1" presStyleCnt="2"/>
      <dgm:spPr/>
      <dgm:t>
        <a:bodyPr/>
        <a:lstStyle/>
        <a:p>
          <a:endParaRPr lang="de-CH"/>
        </a:p>
      </dgm:t>
    </dgm:pt>
    <dgm:pt modelId="{492EBA56-CD1C-49B6-9F7D-DB23D25AF889}" type="pres">
      <dgm:prSet presAssocID="{DD6F7BF0-21B4-47F0-B856-4BFC118FB77E}" presName="textNode" presStyleLbl="bgShp" presStyleIdx="1" presStyleCnt="2"/>
      <dgm:spPr/>
      <dgm:t>
        <a:bodyPr/>
        <a:lstStyle/>
        <a:p>
          <a:endParaRPr lang="de-CH"/>
        </a:p>
      </dgm:t>
    </dgm:pt>
    <dgm:pt modelId="{1D310CB6-6C67-4AE1-9FE4-42402A71BD07}" type="pres">
      <dgm:prSet presAssocID="{DD6F7BF0-21B4-47F0-B856-4BFC118FB77E}" presName="compChildNode" presStyleCnt="0"/>
      <dgm:spPr/>
    </dgm:pt>
    <dgm:pt modelId="{C2352022-B6BD-497F-9C3F-59214DCE40E2}" type="pres">
      <dgm:prSet presAssocID="{DD6F7BF0-21B4-47F0-B856-4BFC118FB77E}" presName="theInnerList" presStyleCnt="0"/>
      <dgm:spPr/>
    </dgm:pt>
    <dgm:pt modelId="{423276A0-C8E2-406A-850D-2CB6AAB97319}" type="pres">
      <dgm:prSet presAssocID="{17FEB33D-9241-4F02-84E6-7F6C03781D07}" presName="childNode" presStyleLbl="node1" presStyleIdx="4" presStyleCnt="8">
        <dgm:presLayoutVars>
          <dgm:bulletEnabled val="1"/>
        </dgm:presLayoutVars>
      </dgm:prSet>
      <dgm:spPr/>
      <dgm:t>
        <a:bodyPr/>
        <a:lstStyle/>
        <a:p>
          <a:endParaRPr lang="de-CH"/>
        </a:p>
      </dgm:t>
    </dgm:pt>
    <dgm:pt modelId="{2C9EE603-75A4-4587-92E1-10501FB63E16}" type="pres">
      <dgm:prSet presAssocID="{17FEB33D-9241-4F02-84E6-7F6C03781D07}" presName="aSpace2" presStyleCnt="0"/>
      <dgm:spPr/>
    </dgm:pt>
    <dgm:pt modelId="{DDDC8E68-EF94-404B-988A-8F658FBF59A5}" type="pres">
      <dgm:prSet presAssocID="{978D5D2D-BC4A-4A96-9CD0-6AD3747AACDB}" presName="childNode" presStyleLbl="node1" presStyleIdx="5" presStyleCnt="8">
        <dgm:presLayoutVars>
          <dgm:bulletEnabled val="1"/>
        </dgm:presLayoutVars>
      </dgm:prSet>
      <dgm:spPr/>
      <dgm:t>
        <a:bodyPr/>
        <a:lstStyle/>
        <a:p>
          <a:endParaRPr lang="de-CH"/>
        </a:p>
      </dgm:t>
    </dgm:pt>
    <dgm:pt modelId="{6059FF27-B585-44C2-9686-3E3C3E266814}" type="pres">
      <dgm:prSet presAssocID="{978D5D2D-BC4A-4A96-9CD0-6AD3747AACDB}" presName="aSpace2" presStyleCnt="0"/>
      <dgm:spPr/>
    </dgm:pt>
    <dgm:pt modelId="{C396D83E-3675-46E0-8F30-F26736388ACC}" type="pres">
      <dgm:prSet presAssocID="{09CCB0A3-9F62-4BCA-A7B7-C2CDBC0C71CD}" presName="childNode" presStyleLbl="node1" presStyleIdx="6" presStyleCnt="8" custLinFactNeighborX="-615">
        <dgm:presLayoutVars>
          <dgm:bulletEnabled val="1"/>
        </dgm:presLayoutVars>
      </dgm:prSet>
      <dgm:spPr/>
      <dgm:t>
        <a:bodyPr/>
        <a:lstStyle/>
        <a:p>
          <a:endParaRPr lang="de-CH"/>
        </a:p>
      </dgm:t>
    </dgm:pt>
    <dgm:pt modelId="{CFA5035B-CF07-4F47-A4CD-0720A4D754FD}" type="pres">
      <dgm:prSet presAssocID="{09CCB0A3-9F62-4BCA-A7B7-C2CDBC0C71CD}" presName="aSpace2" presStyleCnt="0"/>
      <dgm:spPr/>
    </dgm:pt>
    <dgm:pt modelId="{1395852A-F940-4013-A813-3F599C4438E3}" type="pres">
      <dgm:prSet presAssocID="{F150F28E-7BB3-49C3-A08E-60E5B32EFB73}" presName="childNode" presStyleLbl="node1" presStyleIdx="7" presStyleCnt="8">
        <dgm:presLayoutVars>
          <dgm:bulletEnabled val="1"/>
        </dgm:presLayoutVars>
      </dgm:prSet>
      <dgm:spPr/>
      <dgm:t>
        <a:bodyPr/>
        <a:lstStyle/>
        <a:p>
          <a:endParaRPr lang="de-CH"/>
        </a:p>
      </dgm:t>
    </dgm:pt>
  </dgm:ptLst>
  <dgm:cxnLst>
    <dgm:cxn modelId="{C15027A8-9DAE-44A1-8221-E82D1D41C544}" type="presOf" srcId="{978D5D2D-BC4A-4A96-9CD0-6AD3747AACDB}" destId="{DDDC8E68-EF94-404B-988A-8F658FBF59A5}" srcOrd="0" destOrd="0" presId="urn:microsoft.com/office/officeart/2005/8/layout/lProcess2"/>
    <dgm:cxn modelId="{8BFEF20D-405C-4C84-B1CB-60D71D0EE7C9}" type="presOf" srcId="{F150F28E-7BB3-49C3-A08E-60E5B32EFB73}" destId="{1395852A-F940-4013-A813-3F599C4438E3}" srcOrd="0" destOrd="0" presId="urn:microsoft.com/office/officeart/2005/8/layout/lProcess2"/>
    <dgm:cxn modelId="{A2F3884C-82B8-4C2F-A9FC-60BD71724657}" srcId="{94AC6323-F241-4DF0-AD7B-BE9B5A96A960}" destId="{8A47E709-676C-444D-ABFE-5ED3922CDB94}" srcOrd="0" destOrd="0" parTransId="{D8C32CFF-9841-41DF-A904-507255A3920E}" sibTransId="{716AD398-E6AC-4BC1-8F1F-AE5F9E9DB95C}"/>
    <dgm:cxn modelId="{E6F227EC-3037-4EDF-91CF-25030FE204B7}" type="presOf" srcId="{DD6F7BF0-21B4-47F0-B856-4BFC118FB77E}" destId="{492EBA56-CD1C-49B6-9F7D-DB23D25AF889}" srcOrd="1" destOrd="0" presId="urn:microsoft.com/office/officeart/2005/8/layout/lProcess2"/>
    <dgm:cxn modelId="{CFDEC8FA-9907-47C1-8EEE-281DE6AEBFA2}" type="presOf" srcId="{39EDDE78-6F5F-4ED9-A04A-F87B888D03EB}" destId="{416AF089-3567-4E57-BB46-B184AACC7EFF}" srcOrd="0" destOrd="0" presId="urn:microsoft.com/office/officeart/2005/8/layout/lProcess2"/>
    <dgm:cxn modelId="{B93E421D-0E0B-4550-8BD3-1ABFE0E6D7DB}" srcId="{DD6F7BF0-21B4-47F0-B856-4BFC118FB77E}" destId="{F150F28E-7BB3-49C3-A08E-60E5B32EFB73}" srcOrd="3" destOrd="0" parTransId="{F29BB8B3-CF9E-45DC-B66C-323D9CEF4BF7}" sibTransId="{37664BB2-009D-44CD-B4F1-DCD1933F8863}"/>
    <dgm:cxn modelId="{911C2DE7-5BC2-4D84-9D14-923EB22AD3EE}" type="presOf" srcId="{854443F8-877E-49E9-A131-01222BE3946E}" destId="{77E465FD-E6C2-4AED-8CB3-CA2D18CBE149}" srcOrd="0" destOrd="0" presId="urn:microsoft.com/office/officeart/2005/8/layout/lProcess2"/>
    <dgm:cxn modelId="{49265D72-E880-4332-AFF1-F1547B4195D1}" srcId="{8A47E709-676C-444D-ABFE-5ED3922CDB94}" destId="{39EDDE78-6F5F-4ED9-A04A-F87B888D03EB}" srcOrd="0" destOrd="0" parTransId="{74DBEF30-27EE-4C5E-B315-481E845C952A}" sibTransId="{462C01DD-43F2-4B30-BDD6-F6712BCCCA4C}"/>
    <dgm:cxn modelId="{5629D12D-00AF-4AE4-8667-853D04FDF30D}" srcId="{DD6F7BF0-21B4-47F0-B856-4BFC118FB77E}" destId="{09CCB0A3-9F62-4BCA-A7B7-C2CDBC0C71CD}" srcOrd="2" destOrd="0" parTransId="{EC85CFF2-06B3-4E9C-915E-4361D4CA6530}" sibTransId="{75215E3A-747E-4E12-B509-7429D400FCF3}"/>
    <dgm:cxn modelId="{9C870DEB-9330-4E8F-9F26-7F9E5FBA6EC0}" type="presOf" srcId="{17FEB33D-9241-4F02-84E6-7F6C03781D07}" destId="{423276A0-C8E2-406A-850D-2CB6AAB97319}" srcOrd="0" destOrd="0" presId="urn:microsoft.com/office/officeart/2005/8/layout/lProcess2"/>
    <dgm:cxn modelId="{7E243AC4-4A46-464A-B03F-7D1264CB83CA}" type="presOf" srcId="{94AC6323-F241-4DF0-AD7B-BE9B5A96A960}" destId="{E7CF9839-AB9C-4825-ACBB-4DE1CEFDAF80}" srcOrd="0" destOrd="0" presId="urn:microsoft.com/office/officeart/2005/8/layout/lProcess2"/>
    <dgm:cxn modelId="{3178C544-1359-4B29-8C4E-995ECD4A88FF}" srcId="{DD6F7BF0-21B4-47F0-B856-4BFC118FB77E}" destId="{17FEB33D-9241-4F02-84E6-7F6C03781D07}" srcOrd="0" destOrd="0" parTransId="{C95D32AC-418A-46F6-97CA-19342DD0B348}" sibTransId="{099B4E41-AE52-44AA-93DD-7F188B7AD81B}"/>
    <dgm:cxn modelId="{3596F449-D92B-4297-9944-39AF7DC6E259}" srcId="{8A47E709-676C-444D-ABFE-5ED3922CDB94}" destId="{C66DFE50-5476-44CC-8F69-4A1E9CE3B1D1}" srcOrd="1" destOrd="0" parTransId="{6F4D8334-E8C1-48D7-BB5E-8E49B203D8D4}" sibTransId="{33B7F663-059C-49F9-84FC-1587A5F020C1}"/>
    <dgm:cxn modelId="{F0E4F0F2-2D6E-4A83-A7C2-ACD30B464798}" srcId="{94AC6323-F241-4DF0-AD7B-BE9B5A96A960}" destId="{DD6F7BF0-21B4-47F0-B856-4BFC118FB77E}" srcOrd="1" destOrd="0" parTransId="{7963FEDA-D2E9-4D22-AACF-D21E4BFD02D6}" sibTransId="{85154925-7A8B-43FE-AB0C-6BB64CD39BC6}"/>
    <dgm:cxn modelId="{F76D7637-6280-47E3-99B0-507B3B68A0BD}" type="presOf" srcId="{E2E9B00C-3297-43D6-B2AC-6172C97886E4}" destId="{E6DA66D0-E74C-4240-AEBE-F16D5645BA54}" srcOrd="0" destOrd="0" presId="urn:microsoft.com/office/officeart/2005/8/layout/lProcess2"/>
    <dgm:cxn modelId="{731086CD-F4E7-4875-AB11-5CAA2585CCDC}" type="presOf" srcId="{8A47E709-676C-444D-ABFE-5ED3922CDB94}" destId="{F20E1C4E-5ABC-4A16-A53F-03EA0AC9EA02}" srcOrd="0" destOrd="0" presId="urn:microsoft.com/office/officeart/2005/8/layout/lProcess2"/>
    <dgm:cxn modelId="{C4FF458F-DE4F-4523-B80A-62DDDCF49544}" type="presOf" srcId="{DD6F7BF0-21B4-47F0-B856-4BFC118FB77E}" destId="{991FB198-61FE-45B5-9CC6-F730D2919939}" srcOrd="0" destOrd="0" presId="urn:microsoft.com/office/officeart/2005/8/layout/lProcess2"/>
    <dgm:cxn modelId="{F8390A2E-5F96-462C-9769-20B7ECB27418}" type="presOf" srcId="{8A47E709-676C-444D-ABFE-5ED3922CDB94}" destId="{1093FA44-4F48-4B07-87C0-70BC8F1A2D76}" srcOrd="1" destOrd="0" presId="urn:microsoft.com/office/officeart/2005/8/layout/lProcess2"/>
    <dgm:cxn modelId="{B8856A2A-380C-4661-8F77-4BA11A3F90C1}" srcId="{DD6F7BF0-21B4-47F0-B856-4BFC118FB77E}" destId="{978D5D2D-BC4A-4A96-9CD0-6AD3747AACDB}" srcOrd="1" destOrd="0" parTransId="{F626625E-D78D-4A6F-AD2F-3366C5E7C0F2}" sibTransId="{164AB509-DDC4-44E2-903A-A961B93A46A6}"/>
    <dgm:cxn modelId="{9E4858ED-0E82-4A52-92DA-702FF278DE8D}" srcId="{8A47E709-676C-444D-ABFE-5ED3922CDB94}" destId="{E2E9B00C-3297-43D6-B2AC-6172C97886E4}" srcOrd="2" destOrd="0" parTransId="{0E9F279B-EDA4-490F-94F9-4C246616DF10}" sibTransId="{65B3C081-8DED-46AB-A26B-EE388AAB26A4}"/>
    <dgm:cxn modelId="{44FED215-C86A-4907-9952-E805B1286F1A}" type="presOf" srcId="{C66DFE50-5476-44CC-8F69-4A1E9CE3B1D1}" destId="{1FCF6C8E-4D19-47EB-B627-DCD0123E218D}" srcOrd="0" destOrd="0" presId="urn:microsoft.com/office/officeart/2005/8/layout/lProcess2"/>
    <dgm:cxn modelId="{E5F3B0CE-597A-463E-B574-C0958F176318}" srcId="{8A47E709-676C-444D-ABFE-5ED3922CDB94}" destId="{854443F8-877E-49E9-A131-01222BE3946E}" srcOrd="3" destOrd="0" parTransId="{39431DB6-6CCC-4A7B-A6AB-0FAD3CFAAA69}" sibTransId="{64CDD359-6CB6-4E2A-8F16-F7E66FABE332}"/>
    <dgm:cxn modelId="{891B9C5F-44D4-4E75-B240-B76361E6E4BF}" type="presOf" srcId="{09CCB0A3-9F62-4BCA-A7B7-C2CDBC0C71CD}" destId="{C396D83E-3675-46E0-8F30-F26736388ACC}" srcOrd="0" destOrd="0" presId="urn:microsoft.com/office/officeart/2005/8/layout/lProcess2"/>
    <dgm:cxn modelId="{9B82D12D-DB4F-47DE-9CC9-D53FFA8E350D}" type="presParOf" srcId="{E7CF9839-AB9C-4825-ACBB-4DE1CEFDAF80}" destId="{00B7B8D0-4376-430B-87ED-BDFBD084B329}" srcOrd="0" destOrd="0" presId="urn:microsoft.com/office/officeart/2005/8/layout/lProcess2"/>
    <dgm:cxn modelId="{6B99EF2B-73E0-4996-9444-ADCCF1006EF0}" type="presParOf" srcId="{00B7B8D0-4376-430B-87ED-BDFBD084B329}" destId="{F20E1C4E-5ABC-4A16-A53F-03EA0AC9EA02}" srcOrd="0" destOrd="0" presId="urn:microsoft.com/office/officeart/2005/8/layout/lProcess2"/>
    <dgm:cxn modelId="{92B972B5-1019-4B0C-BCF2-6A2618862154}" type="presParOf" srcId="{00B7B8D0-4376-430B-87ED-BDFBD084B329}" destId="{1093FA44-4F48-4B07-87C0-70BC8F1A2D76}" srcOrd="1" destOrd="0" presId="urn:microsoft.com/office/officeart/2005/8/layout/lProcess2"/>
    <dgm:cxn modelId="{EC751A89-99E9-4538-8641-9E90D4090364}" type="presParOf" srcId="{00B7B8D0-4376-430B-87ED-BDFBD084B329}" destId="{A13FAEFE-65E9-4377-B932-94091A914072}" srcOrd="2" destOrd="0" presId="urn:microsoft.com/office/officeart/2005/8/layout/lProcess2"/>
    <dgm:cxn modelId="{ADEFA35B-A79C-4124-8727-56C62CC81E6A}" type="presParOf" srcId="{A13FAEFE-65E9-4377-B932-94091A914072}" destId="{E9BB6B42-82EA-4A77-8980-DC68413AD765}" srcOrd="0" destOrd="0" presId="urn:microsoft.com/office/officeart/2005/8/layout/lProcess2"/>
    <dgm:cxn modelId="{D8AE174B-C831-481A-AC5F-D5B9D7A527FE}" type="presParOf" srcId="{E9BB6B42-82EA-4A77-8980-DC68413AD765}" destId="{416AF089-3567-4E57-BB46-B184AACC7EFF}" srcOrd="0" destOrd="0" presId="urn:microsoft.com/office/officeart/2005/8/layout/lProcess2"/>
    <dgm:cxn modelId="{962D825F-736C-40BE-9005-13B0938243B6}" type="presParOf" srcId="{E9BB6B42-82EA-4A77-8980-DC68413AD765}" destId="{71F1F22C-23EB-4A98-A798-A250419ED7E1}" srcOrd="1" destOrd="0" presId="urn:microsoft.com/office/officeart/2005/8/layout/lProcess2"/>
    <dgm:cxn modelId="{B203CA63-C97F-4045-A934-125A2B41234F}" type="presParOf" srcId="{E9BB6B42-82EA-4A77-8980-DC68413AD765}" destId="{1FCF6C8E-4D19-47EB-B627-DCD0123E218D}" srcOrd="2" destOrd="0" presId="urn:microsoft.com/office/officeart/2005/8/layout/lProcess2"/>
    <dgm:cxn modelId="{285E2DEB-E94E-4143-B30D-D03CF0053FD0}" type="presParOf" srcId="{E9BB6B42-82EA-4A77-8980-DC68413AD765}" destId="{67A96B10-9192-4E2B-86EA-80C0BFD8044B}" srcOrd="3" destOrd="0" presId="urn:microsoft.com/office/officeart/2005/8/layout/lProcess2"/>
    <dgm:cxn modelId="{813236FE-D9F9-4834-A8AF-6363D5A46751}" type="presParOf" srcId="{E9BB6B42-82EA-4A77-8980-DC68413AD765}" destId="{E6DA66D0-E74C-4240-AEBE-F16D5645BA54}" srcOrd="4" destOrd="0" presId="urn:microsoft.com/office/officeart/2005/8/layout/lProcess2"/>
    <dgm:cxn modelId="{7EBFDE74-8C2D-4550-A454-39B630F0E6AC}" type="presParOf" srcId="{E9BB6B42-82EA-4A77-8980-DC68413AD765}" destId="{DD2FF28E-B10C-4BF1-B71F-592CC4B58459}" srcOrd="5" destOrd="0" presId="urn:microsoft.com/office/officeart/2005/8/layout/lProcess2"/>
    <dgm:cxn modelId="{13810355-8447-417B-B37E-C0F9FE25BCF4}" type="presParOf" srcId="{E9BB6B42-82EA-4A77-8980-DC68413AD765}" destId="{77E465FD-E6C2-4AED-8CB3-CA2D18CBE149}" srcOrd="6" destOrd="0" presId="urn:microsoft.com/office/officeart/2005/8/layout/lProcess2"/>
    <dgm:cxn modelId="{F977766F-78A5-4DD7-A87C-AEA7E9957FD0}" type="presParOf" srcId="{E7CF9839-AB9C-4825-ACBB-4DE1CEFDAF80}" destId="{E2A7A082-B2C2-499D-B985-D7D64D167053}" srcOrd="1" destOrd="0" presId="urn:microsoft.com/office/officeart/2005/8/layout/lProcess2"/>
    <dgm:cxn modelId="{4DAF13B6-9D86-4D5F-A056-CA93D395F7EC}" type="presParOf" srcId="{E7CF9839-AB9C-4825-ACBB-4DE1CEFDAF80}" destId="{55C442A6-B6FF-4429-B3E6-10A733C9DCE9}" srcOrd="2" destOrd="0" presId="urn:microsoft.com/office/officeart/2005/8/layout/lProcess2"/>
    <dgm:cxn modelId="{742232AB-46FA-4805-B4C4-C1F8F9BED28E}" type="presParOf" srcId="{55C442A6-B6FF-4429-B3E6-10A733C9DCE9}" destId="{991FB198-61FE-45B5-9CC6-F730D2919939}" srcOrd="0" destOrd="0" presId="urn:microsoft.com/office/officeart/2005/8/layout/lProcess2"/>
    <dgm:cxn modelId="{422D3AEE-2731-4A7E-8E1D-5F4CA55092E7}" type="presParOf" srcId="{55C442A6-B6FF-4429-B3E6-10A733C9DCE9}" destId="{492EBA56-CD1C-49B6-9F7D-DB23D25AF889}" srcOrd="1" destOrd="0" presId="urn:microsoft.com/office/officeart/2005/8/layout/lProcess2"/>
    <dgm:cxn modelId="{52490F1A-32A5-45FA-BED0-93C428561113}" type="presParOf" srcId="{55C442A6-B6FF-4429-B3E6-10A733C9DCE9}" destId="{1D310CB6-6C67-4AE1-9FE4-42402A71BD07}" srcOrd="2" destOrd="0" presId="urn:microsoft.com/office/officeart/2005/8/layout/lProcess2"/>
    <dgm:cxn modelId="{E0E2FF0D-D3EF-4D31-BE28-06444E32ED84}" type="presParOf" srcId="{1D310CB6-6C67-4AE1-9FE4-42402A71BD07}" destId="{C2352022-B6BD-497F-9C3F-59214DCE40E2}" srcOrd="0" destOrd="0" presId="urn:microsoft.com/office/officeart/2005/8/layout/lProcess2"/>
    <dgm:cxn modelId="{2CCB2AF6-E475-48D9-91F9-04806CEE6599}" type="presParOf" srcId="{C2352022-B6BD-497F-9C3F-59214DCE40E2}" destId="{423276A0-C8E2-406A-850D-2CB6AAB97319}" srcOrd="0" destOrd="0" presId="urn:microsoft.com/office/officeart/2005/8/layout/lProcess2"/>
    <dgm:cxn modelId="{DCB6B6E0-495F-40B0-9EEF-79821345A005}" type="presParOf" srcId="{C2352022-B6BD-497F-9C3F-59214DCE40E2}" destId="{2C9EE603-75A4-4587-92E1-10501FB63E16}" srcOrd="1" destOrd="0" presId="urn:microsoft.com/office/officeart/2005/8/layout/lProcess2"/>
    <dgm:cxn modelId="{6D777161-839F-41D0-827D-A516BD1E7FAC}" type="presParOf" srcId="{C2352022-B6BD-497F-9C3F-59214DCE40E2}" destId="{DDDC8E68-EF94-404B-988A-8F658FBF59A5}" srcOrd="2" destOrd="0" presId="urn:microsoft.com/office/officeart/2005/8/layout/lProcess2"/>
    <dgm:cxn modelId="{2C85D530-9F40-427A-A786-8DFBA6439599}" type="presParOf" srcId="{C2352022-B6BD-497F-9C3F-59214DCE40E2}" destId="{6059FF27-B585-44C2-9686-3E3C3E266814}" srcOrd="3" destOrd="0" presId="urn:microsoft.com/office/officeart/2005/8/layout/lProcess2"/>
    <dgm:cxn modelId="{56AE844F-1328-4FF2-A14B-6BB9C5806B23}" type="presParOf" srcId="{C2352022-B6BD-497F-9C3F-59214DCE40E2}" destId="{C396D83E-3675-46E0-8F30-F26736388ACC}" srcOrd="4" destOrd="0" presId="urn:microsoft.com/office/officeart/2005/8/layout/lProcess2"/>
    <dgm:cxn modelId="{ACD42CCC-9696-4CF2-B8DD-291CB0E14F12}" type="presParOf" srcId="{C2352022-B6BD-497F-9C3F-59214DCE40E2}" destId="{CFA5035B-CF07-4F47-A4CD-0720A4D754FD}" srcOrd="5" destOrd="0" presId="urn:microsoft.com/office/officeart/2005/8/layout/lProcess2"/>
    <dgm:cxn modelId="{6EB7276A-BF29-417B-A8FE-8407D7A8BED4}" type="presParOf" srcId="{C2352022-B6BD-497F-9C3F-59214DCE40E2}" destId="{1395852A-F940-4013-A813-3F599C4438E3}" srcOrd="6" destOrd="0" presId="urn:microsoft.com/office/officeart/2005/8/layout/lProcess2"/>
  </dgm:cxnLst>
  <dgm:bg>
    <a:noFill/>
  </dgm:bg>
  <dgm:whole>
    <a:ln w="254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E1C4E-5ABC-4A16-A53F-03EA0AC9EA02}">
      <dsp:nvSpPr>
        <dsp:cNvPr id="0" name=""/>
        <dsp:cNvSpPr/>
      </dsp:nvSpPr>
      <dsp:spPr>
        <a:xfrm>
          <a:off x="0" y="0"/>
          <a:ext cx="2842768" cy="2562045"/>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a:t>Nationalrat</a:t>
          </a:r>
        </a:p>
      </dsp:txBody>
      <dsp:txXfrm>
        <a:off x="0" y="0"/>
        <a:ext cx="2842768" cy="768613"/>
      </dsp:txXfrm>
    </dsp:sp>
    <dsp:sp modelId="{416AF089-3567-4E57-BB46-B184AACC7EFF}">
      <dsp:nvSpPr>
        <dsp:cNvPr id="0" name=""/>
        <dsp:cNvSpPr/>
      </dsp:nvSpPr>
      <dsp:spPr>
        <a:xfrm>
          <a:off x="287232" y="768676"/>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298164" y="779608"/>
        <a:ext cx="2252351" cy="351371"/>
      </dsp:txXfrm>
    </dsp:sp>
    <dsp:sp modelId="{1FCF6C8E-4D19-47EB-B627-DCD0123E218D}">
      <dsp:nvSpPr>
        <dsp:cNvPr id="0" name=""/>
        <dsp:cNvSpPr/>
      </dsp:nvSpPr>
      <dsp:spPr>
        <a:xfrm>
          <a:off x="287232" y="1199332"/>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298164" y="1210264"/>
        <a:ext cx="2252351" cy="351371"/>
      </dsp:txXfrm>
    </dsp:sp>
    <dsp:sp modelId="{E6DA66D0-E74C-4240-AEBE-F16D5645BA54}">
      <dsp:nvSpPr>
        <dsp:cNvPr id="0" name=""/>
        <dsp:cNvSpPr/>
      </dsp:nvSpPr>
      <dsp:spPr>
        <a:xfrm>
          <a:off x="287232" y="1629988"/>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298164" y="1640920"/>
        <a:ext cx="2252351" cy="351371"/>
      </dsp:txXfrm>
    </dsp:sp>
    <dsp:sp modelId="{77E465FD-E6C2-4AED-8CB3-CA2D18CBE149}">
      <dsp:nvSpPr>
        <dsp:cNvPr id="0" name=""/>
        <dsp:cNvSpPr/>
      </dsp:nvSpPr>
      <dsp:spPr>
        <a:xfrm>
          <a:off x="287232" y="2060644"/>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298164" y="2071576"/>
        <a:ext cx="2252351" cy="351371"/>
      </dsp:txXfrm>
    </dsp:sp>
    <dsp:sp modelId="{991FB198-61FE-45B5-9CC6-F730D2919939}">
      <dsp:nvSpPr>
        <dsp:cNvPr id="0" name=""/>
        <dsp:cNvSpPr/>
      </dsp:nvSpPr>
      <dsp:spPr>
        <a:xfrm>
          <a:off x="3058931" y="0"/>
          <a:ext cx="2842768" cy="2562045"/>
        </a:xfrm>
        <a:prstGeom prst="roundRect">
          <a:avLst>
            <a:gd name="adj" fmla="val 10000"/>
          </a:avLst>
        </a:prstGeom>
        <a:solidFill>
          <a:schemeClr val="tx1">
            <a:lumMod val="50000"/>
            <a:lumOff val="50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a:t>Ständerat</a:t>
          </a:r>
        </a:p>
      </dsp:txBody>
      <dsp:txXfrm>
        <a:off x="3058931" y="0"/>
        <a:ext cx="2842768" cy="768613"/>
      </dsp:txXfrm>
    </dsp:sp>
    <dsp:sp modelId="{423276A0-C8E2-406A-850D-2CB6AAB97319}">
      <dsp:nvSpPr>
        <dsp:cNvPr id="0" name=""/>
        <dsp:cNvSpPr/>
      </dsp:nvSpPr>
      <dsp:spPr>
        <a:xfrm>
          <a:off x="3343208" y="768676"/>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3354140" y="779608"/>
        <a:ext cx="2252351" cy="351371"/>
      </dsp:txXfrm>
    </dsp:sp>
    <dsp:sp modelId="{DDDC8E68-EF94-404B-988A-8F658FBF59A5}">
      <dsp:nvSpPr>
        <dsp:cNvPr id="0" name=""/>
        <dsp:cNvSpPr/>
      </dsp:nvSpPr>
      <dsp:spPr>
        <a:xfrm>
          <a:off x="3343208" y="1199332"/>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de-CH" sz="1100" kern="1200"/>
            <a:t/>
          </a:r>
          <a:br>
            <a:rPr lang="de-CH" sz="1100" kern="1200"/>
          </a:br>
          <a:endParaRPr lang="de-CH" sz="1100" kern="1200"/>
        </a:p>
      </dsp:txBody>
      <dsp:txXfrm>
        <a:off x="3354140" y="1210264"/>
        <a:ext cx="2252351" cy="351371"/>
      </dsp:txXfrm>
    </dsp:sp>
    <dsp:sp modelId="{C396D83E-3675-46E0-8F30-F26736388ACC}">
      <dsp:nvSpPr>
        <dsp:cNvPr id="0" name=""/>
        <dsp:cNvSpPr/>
      </dsp:nvSpPr>
      <dsp:spPr>
        <a:xfrm>
          <a:off x="3343208" y="1629988"/>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3354140" y="1640920"/>
        <a:ext cx="2252351" cy="351371"/>
      </dsp:txXfrm>
    </dsp:sp>
    <dsp:sp modelId="{1395852A-F940-4013-A813-3F599C4438E3}">
      <dsp:nvSpPr>
        <dsp:cNvPr id="0" name=""/>
        <dsp:cNvSpPr/>
      </dsp:nvSpPr>
      <dsp:spPr>
        <a:xfrm>
          <a:off x="3343208" y="2060644"/>
          <a:ext cx="2274215" cy="373235"/>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de-CH" sz="1100" kern="1200"/>
        </a:p>
      </dsp:txBody>
      <dsp:txXfrm>
        <a:off x="3354140" y="2071576"/>
        <a:ext cx="2252351" cy="35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E1C4E-5ABC-4A16-A53F-03EA0AC9EA02}">
      <dsp:nvSpPr>
        <dsp:cNvPr id="0" name=""/>
        <dsp:cNvSpPr/>
      </dsp:nvSpPr>
      <dsp:spPr>
        <a:xfrm>
          <a:off x="0" y="0"/>
          <a:ext cx="3258783" cy="3672408"/>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a:t>Nationalrat</a:t>
          </a:r>
        </a:p>
      </dsp:txBody>
      <dsp:txXfrm>
        <a:off x="0" y="0"/>
        <a:ext cx="3258783" cy="1101722"/>
      </dsp:txXfrm>
    </dsp:sp>
    <dsp:sp modelId="{416AF089-3567-4E57-BB46-B184AACC7EFF}">
      <dsp:nvSpPr>
        <dsp:cNvPr id="0" name=""/>
        <dsp:cNvSpPr/>
      </dsp:nvSpPr>
      <dsp:spPr>
        <a:xfrm>
          <a:off x="329266" y="1101812"/>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44935" y="1117481"/>
        <a:ext cx="2575689" cy="503653"/>
      </dsp:txXfrm>
    </dsp:sp>
    <dsp:sp modelId="{1FCF6C8E-4D19-47EB-B627-DCD0123E218D}">
      <dsp:nvSpPr>
        <dsp:cNvPr id="0" name=""/>
        <dsp:cNvSpPr/>
      </dsp:nvSpPr>
      <dsp:spPr>
        <a:xfrm>
          <a:off x="329266" y="1719110"/>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44935" y="1734779"/>
        <a:ext cx="2575689" cy="503653"/>
      </dsp:txXfrm>
    </dsp:sp>
    <dsp:sp modelId="{E6DA66D0-E74C-4240-AEBE-F16D5645BA54}">
      <dsp:nvSpPr>
        <dsp:cNvPr id="0" name=""/>
        <dsp:cNvSpPr/>
      </dsp:nvSpPr>
      <dsp:spPr>
        <a:xfrm>
          <a:off x="329266" y="2336408"/>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44935" y="2352077"/>
        <a:ext cx="2575689" cy="503653"/>
      </dsp:txXfrm>
    </dsp:sp>
    <dsp:sp modelId="{77E465FD-E6C2-4AED-8CB3-CA2D18CBE149}">
      <dsp:nvSpPr>
        <dsp:cNvPr id="0" name=""/>
        <dsp:cNvSpPr/>
      </dsp:nvSpPr>
      <dsp:spPr>
        <a:xfrm>
          <a:off x="329266" y="2953706"/>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44935" y="2969375"/>
        <a:ext cx="2575689" cy="503653"/>
      </dsp:txXfrm>
    </dsp:sp>
    <dsp:sp modelId="{991FB198-61FE-45B5-9CC6-F730D2919939}">
      <dsp:nvSpPr>
        <dsp:cNvPr id="0" name=""/>
        <dsp:cNvSpPr/>
      </dsp:nvSpPr>
      <dsp:spPr>
        <a:xfrm>
          <a:off x="3506580" y="0"/>
          <a:ext cx="3258783" cy="3672408"/>
        </a:xfrm>
        <a:prstGeom prst="roundRect">
          <a:avLst>
            <a:gd name="adj" fmla="val 10000"/>
          </a:avLst>
        </a:prstGeom>
        <a:solidFill>
          <a:schemeClr val="tx1">
            <a:lumMod val="50000"/>
            <a:lumOff val="50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a:t>Ständerat</a:t>
          </a:r>
        </a:p>
      </dsp:txBody>
      <dsp:txXfrm>
        <a:off x="3506580" y="0"/>
        <a:ext cx="3258783" cy="1101722"/>
      </dsp:txXfrm>
    </dsp:sp>
    <dsp:sp modelId="{423276A0-C8E2-406A-850D-2CB6AAB97319}">
      <dsp:nvSpPr>
        <dsp:cNvPr id="0" name=""/>
        <dsp:cNvSpPr/>
      </dsp:nvSpPr>
      <dsp:spPr>
        <a:xfrm>
          <a:off x="3832458" y="1101812"/>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848127" y="1117481"/>
        <a:ext cx="2575689" cy="503653"/>
      </dsp:txXfrm>
    </dsp:sp>
    <dsp:sp modelId="{DDDC8E68-EF94-404B-988A-8F658FBF59A5}">
      <dsp:nvSpPr>
        <dsp:cNvPr id="0" name=""/>
        <dsp:cNvSpPr/>
      </dsp:nvSpPr>
      <dsp:spPr>
        <a:xfrm>
          <a:off x="3832458" y="1719110"/>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de-CH" sz="1500" kern="1200"/>
            <a:t/>
          </a:r>
          <a:br>
            <a:rPr lang="de-CH" sz="1500" kern="1200"/>
          </a:br>
          <a:endParaRPr lang="de-CH" sz="1500" kern="1200"/>
        </a:p>
      </dsp:txBody>
      <dsp:txXfrm>
        <a:off x="3848127" y="1734779"/>
        <a:ext cx="2575689" cy="503653"/>
      </dsp:txXfrm>
    </dsp:sp>
    <dsp:sp modelId="{C396D83E-3675-46E0-8F30-F26736388ACC}">
      <dsp:nvSpPr>
        <dsp:cNvPr id="0" name=""/>
        <dsp:cNvSpPr/>
      </dsp:nvSpPr>
      <dsp:spPr>
        <a:xfrm>
          <a:off x="3816425" y="2336408"/>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832094" y="2352077"/>
        <a:ext cx="2575689" cy="503653"/>
      </dsp:txXfrm>
    </dsp:sp>
    <dsp:sp modelId="{1395852A-F940-4013-A813-3F599C4438E3}">
      <dsp:nvSpPr>
        <dsp:cNvPr id="0" name=""/>
        <dsp:cNvSpPr/>
      </dsp:nvSpPr>
      <dsp:spPr>
        <a:xfrm>
          <a:off x="3832458" y="2953706"/>
          <a:ext cx="2607027" cy="534991"/>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endParaRPr lang="de-CH" sz="1500" kern="1200"/>
        </a:p>
      </dsp:txBody>
      <dsp:txXfrm>
        <a:off x="3848127" y="2969375"/>
        <a:ext cx="2575689" cy="5036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4CC6B4-DD7F-4BBD-AD00-2628697B4638}" type="datetimeFigureOut">
              <a:rPr lang="en-US"/>
              <a:pPr>
                <a:defRPr/>
              </a:pPr>
              <a:t>8/20/2011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EF6F79-6CBE-4CB8-AD77-4AAF92A1CD3D}" type="slidenum">
              <a:rPr lang="en-US"/>
              <a:pPr>
                <a:defRPr/>
              </a:pPr>
              <a:t>‹Nr.›</a:t>
            </a:fld>
            <a:endParaRPr lang="en-US"/>
          </a:p>
        </p:txBody>
      </p:sp>
    </p:spTree>
    <p:extLst>
      <p:ext uri="{BB962C8B-B14F-4D97-AF65-F5344CB8AC3E}">
        <p14:creationId xmlns:p14="http://schemas.microsoft.com/office/powerpoint/2010/main" val="213006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5</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5</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9</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9</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9</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9</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10</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10</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11</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6</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11</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11</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11</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12</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12</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13</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13</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13</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13</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13</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6</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14</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7</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 8</a:t>
            </a:r>
            <a:endParaRPr lang="de-CH" dirty="0"/>
          </a:p>
        </p:txBody>
      </p:sp>
      <p:sp>
        <p:nvSpPr>
          <p:cNvPr id="4" name="Foliennummernplatzhalter 3"/>
          <p:cNvSpPr>
            <a:spLocks noGrp="1"/>
          </p:cNvSpPr>
          <p:nvPr>
            <p:ph type="sldNum" sz="quarter" idx="10"/>
          </p:nvPr>
        </p:nvSpPr>
        <p:spPr/>
        <p:txBody>
          <a:bodyPr/>
          <a:lstStyle/>
          <a:p>
            <a:pPr>
              <a:defRPr/>
            </a:pPr>
            <a:fld id="{C8EF6F79-6CBE-4CB8-AD77-4AAF92A1CD3D}"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2522A9-DC5F-4CD1-872F-25C029242FF9}" type="datetimeFigureOut">
              <a:rPr lang="en-US"/>
              <a:pPr>
                <a:defRPr/>
              </a:pPr>
              <a:t>8/20/2011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ACD6BD-34A4-4438-83F9-82BB17B7D19B}" type="slidenum">
              <a:rPr lang="en-US"/>
              <a:pPr>
                <a:defRPr/>
              </a:pPr>
              <a:t>‹Nr.›</a:t>
            </a:fld>
            <a:endParaRPr lang="en-US"/>
          </a:p>
        </p:txBody>
      </p:sp>
    </p:spTree>
    <p:extLst>
      <p:ext uri="{BB962C8B-B14F-4D97-AF65-F5344CB8AC3E}">
        <p14:creationId xmlns:p14="http://schemas.microsoft.com/office/powerpoint/2010/main" val="279962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B64B72-B7C7-47E0-8DAA-06D320D6DE9E}" type="datetimeFigureOut">
              <a:rPr lang="en-US"/>
              <a:pPr>
                <a:defRPr/>
              </a:pPr>
              <a:t>8/20/2011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42C12C1-7267-4B6A-8A81-C303F2E5AF13}" type="slidenum">
              <a:rPr lang="en-US"/>
              <a:pPr>
                <a:defRPr/>
              </a:pPr>
              <a:t>‹Nr.›</a:t>
            </a:fld>
            <a:endParaRPr lang="en-US"/>
          </a:p>
        </p:txBody>
      </p:sp>
    </p:spTree>
    <p:extLst>
      <p:ext uri="{BB962C8B-B14F-4D97-AF65-F5344CB8AC3E}">
        <p14:creationId xmlns:p14="http://schemas.microsoft.com/office/powerpoint/2010/main" val="368967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699085-6DA4-4F69-ABFF-A3063B222850}" type="datetimeFigureOut">
              <a:rPr lang="en-US"/>
              <a:pPr>
                <a:defRPr/>
              </a:pPr>
              <a:t>8/20/2011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FCE331-5E40-4A92-BDB2-00D75DA5465B}" type="slidenum">
              <a:rPr lang="en-US"/>
              <a:pPr>
                <a:defRPr/>
              </a:pPr>
              <a:t>‹Nr.›</a:t>
            </a:fld>
            <a:endParaRPr lang="en-US"/>
          </a:p>
        </p:txBody>
      </p:sp>
    </p:spTree>
    <p:extLst>
      <p:ext uri="{BB962C8B-B14F-4D97-AF65-F5344CB8AC3E}">
        <p14:creationId xmlns:p14="http://schemas.microsoft.com/office/powerpoint/2010/main" val="367771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D77B32-2565-48A3-827C-F1C5B4DC29F5}" type="datetimeFigureOut">
              <a:rPr lang="en-US"/>
              <a:pPr>
                <a:defRPr/>
              </a:pPr>
              <a:t>8/20/2011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D0101B-7543-4EDB-96C5-79E4615ABA81}" type="slidenum">
              <a:rPr lang="en-US"/>
              <a:pPr>
                <a:defRPr/>
              </a:pPr>
              <a:t>‹Nr.›</a:t>
            </a:fld>
            <a:endParaRPr lang="en-US"/>
          </a:p>
        </p:txBody>
      </p:sp>
    </p:spTree>
    <p:extLst>
      <p:ext uri="{BB962C8B-B14F-4D97-AF65-F5344CB8AC3E}">
        <p14:creationId xmlns:p14="http://schemas.microsoft.com/office/powerpoint/2010/main" val="329283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731759-EF13-4D61-A381-4ACB1065CF07}" type="datetimeFigureOut">
              <a:rPr lang="en-US"/>
              <a:pPr>
                <a:defRPr/>
              </a:pPr>
              <a:t>8/20/2011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22EAF4E-8F25-4B43-9FE6-296501B259F3}" type="slidenum">
              <a:rPr lang="en-US"/>
              <a:pPr>
                <a:defRPr/>
              </a:pPr>
              <a:t>‹Nr.›</a:t>
            </a:fld>
            <a:endParaRPr lang="en-US"/>
          </a:p>
        </p:txBody>
      </p:sp>
    </p:spTree>
    <p:extLst>
      <p:ext uri="{BB962C8B-B14F-4D97-AF65-F5344CB8AC3E}">
        <p14:creationId xmlns:p14="http://schemas.microsoft.com/office/powerpoint/2010/main" val="361208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8CF494-7B6F-4FA3-86E2-446214438C35}" type="datetimeFigureOut">
              <a:rPr lang="en-US"/>
              <a:pPr>
                <a:defRPr/>
              </a:pPr>
              <a:t>8/20/2011</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9DE49F2-A441-455F-AAED-2189C54660F4}" type="slidenum">
              <a:rPr lang="en-US"/>
              <a:pPr>
                <a:defRPr/>
              </a:pPr>
              <a:t>‹Nr.›</a:t>
            </a:fld>
            <a:endParaRPr lang="en-US"/>
          </a:p>
        </p:txBody>
      </p:sp>
    </p:spTree>
    <p:extLst>
      <p:ext uri="{BB962C8B-B14F-4D97-AF65-F5344CB8AC3E}">
        <p14:creationId xmlns:p14="http://schemas.microsoft.com/office/powerpoint/2010/main" val="28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02D6C7-0623-4F00-856D-0491A776E85F}" type="datetimeFigureOut">
              <a:rPr lang="en-US"/>
              <a:pPr>
                <a:defRPr/>
              </a:pPr>
              <a:t>8/20/2011</a:t>
            </a:fld>
            <a:endParaRPr lang="en-US"/>
          </a:p>
        </p:txBody>
      </p:sp>
      <p:sp>
        <p:nvSpPr>
          <p:cNvPr id="8" name="Fußzeilenplatzhalter 7"/>
          <p:cNvSpPr>
            <a:spLocks noGrp="1"/>
          </p:cNvSpPr>
          <p:nvPr>
            <p:ph type="ftr" sz="quarter" idx="11"/>
          </p:nvPr>
        </p:nvSpPr>
        <p:spPr/>
        <p:txBody>
          <a:bodyPr/>
          <a:lstStyle>
            <a:lvl1pPr>
              <a:defRPr/>
            </a:lvl1pPr>
          </a:lstStyle>
          <a:p>
            <a:pPr>
              <a:defRPr/>
            </a:pPr>
            <a:endParaRPr lang="en-US"/>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7E5C16-C130-4BD7-B42D-BE1810B58464}" type="slidenum">
              <a:rPr lang="en-US"/>
              <a:pPr>
                <a:defRPr/>
              </a:pPr>
              <a:t>‹Nr.›</a:t>
            </a:fld>
            <a:endParaRPr lang="en-US"/>
          </a:p>
        </p:txBody>
      </p:sp>
    </p:spTree>
    <p:extLst>
      <p:ext uri="{BB962C8B-B14F-4D97-AF65-F5344CB8AC3E}">
        <p14:creationId xmlns:p14="http://schemas.microsoft.com/office/powerpoint/2010/main" val="363876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84F6C9-A97F-40F9-9E71-55CD888D7294}" type="datetimeFigureOut">
              <a:rPr lang="en-US"/>
              <a:pPr>
                <a:defRPr/>
              </a:pPr>
              <a:t>8/20/2011</a:t>
            </a:fld>
            <a:endParaRPr lang="en-US"/>
          </a:p>
        </p:txBody>
      </p:sp>
      <p:sp>
        <p:nvSpPr>
          <p:cNvPr id="4" name="Fußzeilenplatzhalter 3"/>
          <p:cNvSpPr>
            <a:spLocks noGrp="1"/>
          </p:cNvSpPr>
          <p:nvPr>
            <p:ph type="ftr" sz="quarter" idx="11"/>
          </p:nvPr>
        </p:nvSpPr>
        <p:spPr/>
        <p:txBody>
          <a:bodyPr/>
          <a:lstStyle>
            <a:lvl1pPr>
              <a:defRPr/>
            </a:lvl1pPr>
          </a:lstStyle>
          <a:p>
            <a:pPr>
              <a:defRPr/>
            </a:pPr>
            <a:endParaRPr lang="en-US"/>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5D8BA9-B6DE-4727-8B58-6E0A4F020858}" type="slidenum">
              <a:rPr lang="en-US"/>
              <a:pPr>
                <a:defRPr/>
              </a:pPr>
              <a:t>‹Nr.›</a:t>
            </a:fld>
            <a:endParaRPr lang="en-US"/>
          </a:p>
        </p:txBody>
      </p:sp>
    </p:spTree>
    <p:extLst>
      <p:ext uri="{BB962C8B-B14F-4D97-AF65-F5344CB8AC3E}">
        <p14:creationId xmlns:p14="http://schemas.microsoft.com/office/powerpoint/2010/main" val="11708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D7DE74-F227-4E9B-996A-72696FF4B70E}" type="datetimeFigureOut">
              <a:rPr lang="en-US"/>
              <a:pPr>
                <a:defRPr/>
              </a:pPr>
              <a:t>8/20/2011</a:t>
            </a:fld>
            <a:endParaRPr lang="en-US"/>
          </a:p>
        </p:txBody>
      </p:sp>
      <p:sp>
        <p:nvSpPr>
          <p:cNvPr id="3" name="Fußzeilenplatzhalter 2"/>
          <p:cNvSpPr>
            <a:spLocks noGrp="1"/>
          </p:cNvSpPr>
          <p:nvPr>
            <p:ph type="ftr" sz="quarter" idx="11"/>
          </p:nvPr>
        </p:nvSpPr>
        <p:spPr/>
        <p:txBody>
          <a:bodyPr/>
          <a:lstStyle>
            <a:lvl1pPr>
              <a:defRPr/>
            </a:lvl1pPr>
          </a:lstStyle>
          <a:p>
            <a:pPr>
              <a:defRPr/>
            </a:pPr>
            <a:endParaRPr lang="en-US"/>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290DD4-71AD-4A8C-A4D9-7DB18357C352}" type="slidenum">
              <a:rPr lang="en-US"/>
              <a:pPr>
                <a:defRPr/>
              </a:pPr>
              <a:t>‹Nr.›</a:t>
            </a:fld>
            <a:endParaRPr lang="en-US"/>
          </a:p>
        </p:txBody>
      </p:sp>
    </p:spTree>
    <p:extLst>
      <p:ext uri="{BB962C8B-B14F-4D97-AF65-F5344CB8AC3E}">
        <p14:creationId xmlns:p14="http://schemas.microsoft.com/office/powerpoint/2010/main" val="385577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F8C8A8-9EC7-4EAE-A302-F1BF2A7802ED}" type="datetimeFigureOut">
              <a:rPr lang="en-US"/>
              <a:pPr>
                <a:defRPr/>
              </a:pPr>
              <a:t>8/20/2011</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B66360-DFD5-4A97-8770-1045ECD14510}" type="slidenum">
              <a:rPr lang="en-US"/>
              <a:pPr>
                <a:defRPr/>
              </a:pPr>
              <a:t>‹Nr.›</a:t>
            </a:fld>
            <a:endParaRPr lang="en-US"/>
          </a:p>
        </p:txBody>
      </p:sp>
    </p:spTree>
    <p:extLst>
      <p:ext uri="{BB962C8B-B14F-4D97-AF65-F5344CB8AC3E}">
        <p14:creationId xmlns:p14="http://schemas.microsoft.com/office/powerpoint/2010/main" val="30137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FFF992-CC5C-457C-88B6-F866DE2B4681}" type="datetimeFigureOut">
              <a:rPr lang="en-US"/>
              <a:pPr>
                <a:defRPr/>
              </a:pPr>
              <a:t>8/20/2011</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en-US"/>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8AEC73-8E6F-4BBF-995B-AD2D27F9E263}" type="slidenum">
              <a:rPr lang="en-US"/>
              <a:pPr>
                <a:defRPr/>
              </a:pPr>
              <a:t>‹Nr.›</a:t>
            </a:fld>
            <a:endParaRPr lang="en-US"/>
          </a:p>
        </p:txBody>
      </p:sp>
    </p:spTree>
    <p:extLst>
      <p:ext uri="{BB962C8B-B14F-4D97-AF65-F5344CB8AC3E}">
        <p14:creationId xmlns:p14="http://schemas.microsoft.com/office/powerpoint/2010/main" val="34003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A:\ChriggiDateien\JugendratBL\Designs\SchulprojektPPT\Vorlage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0" y="5286375"/>
            <a:ext cx="91598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US" smtClean="0"/>
          </a:p>
        </p:txBody>
      </p:sp>
      <p:sp>
        <p:nvSpPr>
          <p:cNvPr id="1028"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5" name="Fußzeilenplatzhalter 4"/>
          <p:cNvSpPr>
            <a:spLocks noGrp="1"/>
          </p:cNvSpPr>
          <p:nvPr>
            <p:ph type="ftr" sz="quarter" idx="3"/>
          </p:nvPr>
        </p:nvSpPr>
        <p:spPr>
          <a:xfrm>
            <a:off x="3643313" y="6429375"/>
            <a:ext cx="2895600"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bg1"/>
                </a:solidFill>
                <a:latin typeface="Maiandra GD" pitchFamily="34"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A:\Eigene%20Dateien\Dropbox\Politik_Live\Mani_Matter-Dynamit.mp4" TargetMode="External"/><Relationship Id="rId1" Type="http://schemas.microsoft.com/office/2007/relationships/media" Target="file:///A:\Eigene%20Dateien\Dropbox\Politik_Live\Mani_Matter-Dynamit.mp4" TargetMode="External"/><Relationship Id="rId6" Type="http://schemas.openxmlformats.org/officeDocument/2006/relationships/image" Target="../media/image20.png"/><Relationship Id="rId5" Type="http://schemas.openxmlformats.org/officeDocument/2006/relationships/hyperlink" Target="http://www.youtube.com/watch?v=G83PIixn0iM" TargetMode="External"/><Relationship Id="rId4" Type="http://schemas.openxmlformats.org/officeDocument/2006/relationships/hyperlink" Target="Mani_Matter-Dynamit.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2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8.xml"/><Relationship Id="rId7"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2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8.xml"/><Relationship Id="rId7" Type="http://schemas.openxmlformats.org/officeDocument/2006/relationships/slide" Target="slide2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22.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8.xml"/><Relationship Id="rId7" Type="http://schemas.openxmlformats.org/officeDocument/2006/relationships/slide" Target="slide20.xml"/><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slide" Target="slide24.xml"/><Relationship Id="rId5" Type="http://schemas.openxmlformats.org/officeDocument/2006/relationships/slide" Target="slide22.xml"/><Relationship Id="rId10" Type="http://schemas.openxmlformats.org/officeDocument/2006/relationships/image" Target="../media/image31.jpeg"/><Relationship Id="rId4" Type="http://schemas.openxmlformats.org/officeDocument/2006/relationships/image" Target="../media/image27.pn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24.xml"/><Relationship Id="rId3" Type="http://schemas.openxmlformats.org/officeDocument/2006/relationships/slide" Target="slide28.xml"/><Relationship Id="rId7" Type="http://schemas.openxmlformats.org/officeDocument/2006/relationships/slide" Target="slide22.xml"/><Relationship Id="rId12"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26.xml"/><Relationship Id="rId5" Type="http://schemas.openxmlformats.org/officeDocument/2006/relationships/slide" Target="slide18.xml"/><Relationship Id="rId10" Type="http://schemas.openxmlformats.org/officeDocument/2006/relationships/image" Target="../media/image28.png"/><Relationship Id="rId4" Type="http://schemas.openxmlformats.org/officeDocument/2006/relationships/image" Target="../media/image33.jpeg"/><Relationship Id="rId9" Type="http://schemas.openxmlformats.org/officeDocument/2006/relationships/slide" Target="slide20.xml"/><Relationship Id="rId1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26.xml"/><Relationship Id="rId3" Type="http://schemas.openxmlformats.org/officeDocument/2006/relationships/slide" Target="slide28.xml"/><Relationship Id="rId7" Type="http://schemas.openxmlformats.org/officeDocument/2006/relationships/slide" Target="slide22.xml"/><Relationship Id="rId12" Type="http://schemas.openxmlformats.org/officeDocument/2006/relationships/image" Target="../media/image34.jpeg"/><Relationship Id="rId2" Type="http://schemas.openxmlformats.org/officeDocument/2006/relationships/notesSlide" Target="../notesSlides/notesSlide18.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30.xml"/><Relationship Id="rId5" Type="http://schemas.openxmlformats.org/officeDocument/2006/relationships/slide" Target="slide18.xml"/><Relationship Id="rId15" Type="http://schemas.openxmlformats.org/officeDocument/2006/relationships/slide" Target="slide24.xml"/><Relationship Id="rId10" Type="http://schemas.openxmlformats.org/officeDocument/2006/relationships/image" Target="../media/image28.png"/><Relationship Id="rId4" Type="http://schemas.openxmlformats.org/officeDocument/2006/relationships/image" Target="../media/image33.jpeg"/><Relationship Id="rId9" Type="http://schemas.openxmlformats.org/officeDocument/2006/relationships/slide" Target="slide20.xml"/><Relationship Id="rId1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30.xml"/><Relationship Id="rId18" Type="http://schemas.openxmlformats.org/officeDocument/2006/relationships/image" Target="../media/image30.png"/><Relationship Id="rId3" Type="http://schemas.openxmlformats.org/officeDocument/2006/relationships/slide" Target="slide28.xml"/><Relationship Id="rId7" Type="http://schemas.openxmlformats.org/officeDocument/2006/relationships/slide" Target="slide22.xml"/><Relationship Id="rId12" Type="http://schemas.openxmlformats.org/officeDocument/2006/relationships/image" Target="../media/image35.png"/><Relationship Id="rId17" Type="http://schemas.openxmlformats.org/officeDocument/2006/relationships/slide" Target="slide24.xml"/><Relationship Id="rId2" Type="http://schemas.openxmlformats.org/officeDocument/2006/relationships/notesSlide" Target="../notesSlides/notesSlide20.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32.xml"/><Relationship Id="rId5" Type="http://schemas.openxmlformats.org/officeDocument/2006/relationships/slide" Target="slide18.xml"/><Relationship Id="rId15" Type="http://schemas.openxmlformats.org/officeDocument/2006/relationships/slide" Target="slide26.xml"/><Relationship Id="rId10" Type="http://schemas.openxmlformats.org/officeDocument/2006/relationships/image" Target="../media/image28.png"/><Relationship Id="rId4" Type="http://schemas.openxmlformats.org/officeDocument/2006/relationships/image" Target="../media/image33.jpeg"/><Relationship Id="rId9" Type="http://schemas.openxmlformats.org/officeDocument/2006/relationships/slide" Target="slide20.xml"/><Relationship Id="rId1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A:\Eigene%20Dateien\Dropbox\Politik_Live\Majorzwahlen.mov" TargetMode="External"/><Relationship Id="rId5" Type="http://schemas.openxmlformats.org/officeDocument/2006/relationships/hyperlink" Target="http://www.youtube.com/watch?v=BO07WGreiR4" TargetMode="External"/><Relationship Id="rId4" Type="http://schemas.openxmlformats.org/officeDocument/2006/relationships/hyperlink" Target="Majorzwahlen.m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file:///A:\Eigene%20Dateien\Dropbox\Politik_Live\Proporzwahlen-Listenverbindungen.mov" TargetMode="External"/><Relationship Id="rId6" Type="http://schemas.openxmlformats.org/officeDocument/2006/relationships/hyperlink" Target="http://www.youtube.com/watch?v=BO07WGreiR4" TargetMode="External"/><Relationship Id="rId5" Type="http://schemas.openxmlformats.org/officeDocument/2006/relationships/hyperlink" Target="Proporzwahlen-Listenverbindungen.mov" TargetMode="Externa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A:\Eigene%20Dateien\Dropbox\Politik_Live\Lachanfall_von_Bundesrat_Merz.mp4" TargetMode="External"/><Relationship Id="rId1" Type="http://schemas.microsoft.com/office/2007/relationships/media" Target="file:///A:\Eigene%20Dateien\Dropbox\Politik_Live\Lachanfall_von_Bundesrat_Merz.mp4" TargetMode="External"/><Relationship Id="rId6" Type="http://schemas.openxmlformats.org/officeDocument/2006/relationships/image" Target="../media/image63.png"/><Relationship Id="rId5" Type="http://schemas.openxmlformats.org/officeDocument/2006/relationships/hyperlink" Target="http://www.youtube.com/watch?v=W6K4vUDgrBo" TargetMode="External"/><Relationship Id="rId4" Type="http://schemas.openxmlformats.org/officeDocument/2006/relationships/hyperlink" Target="Lachanfall_von_Bundesrat_Merz.mp4"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svp.ch/" TargetMode="External"/><Relationship Id="rId13" Type="http://schemas.openxmlformats.org/officeDocument/2006/relationships/hyperlink" Target="http://www.bl.ch/" TargetMode="External"/><Relationship Id="rId18" Type="http://schemas.openxmlformats.org/officeDocument/2006/relationships/hyperlink" Target="http://www.nzz.ch/nachrichten/politik/schweiz/neue_staatsspritze_fuer_die_konjunktur_1.2173318.html" TargetMode="External"/><Relationship Id="rId3" Type="http://schemas.openxmlformats.org/officeDocument/2006/relationships/hyperlink" Target="http://www.sp-ps.ch/" TargetMode="External"/><Relationship Id="rId21" Type="http://schemas.openxmlformats.org/officeDocument/2006/relationships/hyperlink" Target="http://www.stupidedia.org/stupi/Uncle_Sam" TargetMode="External"/><Relationship Id="rId7" Type="http://schemas.openxmlformats.org/officeDocument/2006/relationships/hyperlink" Target="http://www.cvp.ch/" TargetMode="External"/><Relationship Id="rId12" Type="http://schemas.openxmlformats.org/officeDocument/2006/relationships/hyperlink" Target="http://www.pda.ch/" TargetMode="External"/><Relationship Id="rId17" Type="http://schemas.openxmlformats.org/officeDocument/2006/relationships/hyperlink" Target="http://commons.wikimedia.org/wiki/File:Sitzverteilung_Nationalrat_(Schweiz)_nach_Fraktionen2008.png)" TargetMode="External"/><Relationship Id="rId2" Type="http://schemas.openxmlformats.org/officeDocument/2006/relationships/hyperlink" Target="http://www.gruene.ch/" TargetMode="External"/><Relationship Id="rId16" Type="http://schemas.openxmlformats.org/officeDocument/2006/relationships/hyperlink" Target="http://www.swissinfo.ch/" TargetMode="External"/><Relationship Id="rId20" Type="http://schemas.openxmlformats.org/officeDocument/2006/relationships/hyperlink" Target="http://www.muttenz.ch/de/politik/wahlergebnisse/welcome.php?action=showinfo&amp;info_id=115033&amp;ls=0&amp;sq=&amp;kategorie_id=&amp;date_from=&amp;date_to" TargetMode="External"/><Relationship Id="rId1" Type="http://schemas.openxmlformats.org/officeDocument/2006/relationships/slideLayout" Target="../slideLayouts/slideLayout2.xml"/><Relationship Id="rId6" Type="http://schemas.openxmlformats.org/officeDocument/2006/relationships/hyperlink" Target="http://www.fdp.ch/" TargetMode="External"/><Relationship Id="rId11" Type="http://schemas.openxmlformats.org/officeDocument/2006/relationships/hyperlink" Target="http://www.piratenpartei.ch/" TargetMode="External"/><Relationship Id="rId5" Type="http://schemas.openxmlformats.org/officeDocument/2006/relationships/hyperlink" Target="http://www.evppev.ch/" TargetMode="External"/><Relationship Id="rId15" Type="http://schemas.openxmlformats.org/officeDocument/2006/relationships/hyperlink" Target="http://www.20min.ch/news/schweiz/story/13280844" TargetMode="External"/><Relationship Id="rId10" Type="http://schemas.openxmlformats.org/officeDocument/2006/relationships/hyperlink" Target="http://www.edu-schweiz.ch/" TargetMode="External"/><Relationship Id="rId19" Type="http://schemas.openxmlformats.org/officeDocument/2006/relationships/hyperlink" Target="http://www.news.ch/Kalte+Betten+Staenderat+fordert+Vorschriften/457685/detail.htm" TargetMode="External"/><Relationship Id="rId4" Type="http://schemas.openxmlformats.org/officeDocument/2006/relationships/hyperlink" Target="http://www.gruenliberale.ch/" TargetMode="External"/><Relationship Id="rId9" Type="http://schemas.openxmlformats.org/officeDocument/2006/relationships/hyperlink" Target="http://www.schweizer-demokraten.ch/" TargetMode="External"/><Relationship Id="rId14" Type="http://schemas.openxmlformats.org/officeDocument/2006/relationships/hyperlink" Target="http://www.energiewende-jetzt.ch/?p=40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ChriggiDateien\JugendratBL\Designs\JRBL-Logos\JPG (auf weiss)\JRBL-3Dklein.jpg"/>
          <p:cNvPicPr>
            <a:picLocks noChangeAspect="1" noChangeArrowheads="1"/>
          </p:cNvPicPr>
          <p:nvPr/>
        </p:nvPicPr>
        <p:blipFill>
          <a:blip r:embed="rId2" cstate="print">
            <a:lum bright="50000" contrast="-40000"/>
            <a:extLst>
              <a:ext uri="{28A0092B-C50C-407E-A947-70E740481C1C}">
                <a14:useLocalDpi xmlns:a14="http://schemas.microsoft.com/office/drawing/2010/main" val="0"/>
              </a:ext>
            </a:extLst>
          </a:blip>
          <a:srcRect/>
          <a:stretch>
            <a:fillRect/>
          </a:stretch>
        </p:blipFill>
        <p:spPr bwMode="auto">
          <a:xfrm>
            <a:off x="2786063" y="182563"/>
            <a:ext cx="3643312"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4"/>
          <p:cNvSpPr>
            <a:spLocks noGrp="1"/>
          </p:cNvSpPr>
          <p:nvPr>
            <p:ph type="subTitle" idx="1"/>
          </p:nvPr>
        </p:nvSpPr>
        <p:spPr>
          <a:xfrm>
            <a:off x="1258888" y="908050"/>
            <a:ext cx="6400800" cy="4302125"/>
          </a:xfrm>
        </p:spPr>
        <p:txBody>
          <a:bodyPr rtlCol="0">
            <a:normAutofit fontScale="77500" lnSpcReduction="20000"/>
          </a:bodyPr>
          <a:lstStyle/>
          <a:p>
            <a:pPr eaLnBrk="1" fontAlgn="auto" hangingPunct="1">
              <a:spcAft>
                <a:spcPts val="0"/>
              </a:spcAft>
              <a:buFont typeface="Arial" pitchFamily="34" charset="0"/>
              <a:buNone/>
              <a:defRPr/>
            </a:pPr>
            <a:r>
              <a:rPr lang="de-CH" sz="6500" dirty="0" smtClean="0">
                <a:solidFill>
                  <a:schemeClr val="tx1"/>
                </a:solidFill>
                <a:effectLst>
                  <a:outerShdw blurRad="38100" dist="38100" dir="2700000" algn="tl">
                    <a:srgbClr val="000000">
                      <a:alpha val="43137"/>
                    </a:srgbClr>
                  </a:outerShdw>
                </a:effectLst>
              </a:rPr>
              <a:t>National- und Ständeratswahlen 2011</a:t>
            </a: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endParaRPr lang="de-CH" sz="1600" dirty="0" smtClean="0">
              <a:solidFill>
                <a:schemeClr val="tx1"/>
              </a:solidFill>
            </a:endParaRPr>
          </a:p>
          <a:p>
            <a:pPr eaLnBrk="1" fontAlgn="auto" hangingPunct="1">
              <a:spcAft>
                <a:spcPts val="0"/>
              </a:spcAft>
              <a:buFont typeface="Arial" pitchFamily="34" charset="0"/>
              <a:buNone/>
              <a:defRPr/>
            </a:pPr>
            <a:r>
              <a:rPr lang="de-CH" sz="4300" dirty="0" smtClean="0">
                <a:solidFill>
                  <a:schemeClr val="tx1"/>
                </a:solidFill>
                <a:effectLst>
                  <a:outerShdw blurRad="38100" dist="38100" dir="2700000" algn="tl">
                    <a:srgbClr val="000000">
                      <a:alpha val="43137"/>
                    </a:srgbClr>
                  </a:outerShdw>
                </a:effectLst>
              </a:rPr>
              <a:t>Politik live an der Schule</a:t>
            </a:r>
            <a:endParaRPr lang="de-CH" sz="43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10"/>
          <p:cNvGrpSpPr>
            <a:grpSpLocks/>
          </p:cNvGrpSpPr>
          <p:nvPr/>
        </p:nvGrpSpPr>
        <p:grpSpPr bwMode="auto">
          <a:xfrm>
            <a:off x="1043608" y="1188344"/>
            <a:ext cx="6480720" cy="870754"/>
            <a:chOff x="1206108" y="4046154"/>
            <a:chExt cx="8472648" cy="284777"/>
          </a:xfrm>
        </p:grpSpPr>
        <p:pic>
          <p:nvPicPr>
            <p:cNvPr id="5" name="Picture 1" descr="C:\Users\Lea Hungerbühler\AppData\Local\Microsoft\Windows\Temporary Internet Files\Content.IE5\OP0CI94B\MC9002936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108" y="4046154"/>
              <a:ext cx="696110" cy="19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6"/>
            <p:cNvSpPr txBox="1">
              <a:spLocks noChangeArrowheads="1"/>
            </p:cNvSpPr>
            <p:nvPr/>
          </p:nvSpPr>
          <p:spPr bwMode="auto">
            <a:xfrm>
              <a:off x="1209864" y="4119551"/>
              <a:ext cx="8468892" cy="21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 </a:t>
              </a:r>
              <a:r>
                <a:rPr lang="de-CH" dirty="0" smtClean="0">
                  <a:latin typeface="Calibri" pitchFamily="34" charset="0"/>
                </a:rPr>
                <a:t>        Ordnen Sie die Begriffe, welche Sie auf S.6 der Broschüre finden, dem National- oder Ständerat zu.</a:t>
              </a:r>
              <a:endParaRPr lang="de-CH" dirty="0">
                <a:latin typeface="Calibri" pitchFamily="34" charset="0"/>
              </a:endParaRPr>
            </a:p>
          </p:txBody>
        </p:sp>
      </p:grpSp>
      <p:graphicFrame>
        <p:nvGraphicFramePr>
          <p:cNvPr id="11" name="Diagramm 10"/>
          <p:cNvGraphicFramePr/>
          <p:nvPr>
            <p:extLst>
              <p:ext uri="{D42A27DB-BD31-4B8C-83A1-F6EECF244321}">
                <p14:modId xmlns:p14="http://schemas.microsoft.com/office/powerpoint/2010/main" val="1689174220"/>
              </p:ext>
            </p:extLst>
          </p:nvPr>
        </p:nvGraphicFramePr>
        <p:xfrm>
          <a:off x="1217117" y="3661018"/>
          <a:ext cx="5904656" cy="256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feld 13"/>
          <p:cNvSpPr txBox="1"/>
          <p:nvPr/>
        </p:nvSpPr>
        <p:spPr>
          <a:xfrm>
            <a:off x="1763688" y="3355245"/>
            <a:ext cx="1872208" cy="3170099"/>
          </a:xfrm>
          <a:prstGeom prst="rect">
            <a:avLst/>
          </a:prstGeom>
          <a:noFill/>
        </p:spPr>
        <p:txBody>
          <a:bodyPr wrap="square" rtlCol="0">
            <a:spAutoFit/>
          </a:bodyPr>
          <a:lstStyle/>
          <a:p>
            <a:r>
              <a:rPr lang="de-CH" sz="20000" dirty="0" smtClean="0">
                <a:solidFill>
                  <a:srgbClr val="FF0000"/>
                </a:solidFill>
                <a:effectLst>
                  <a:outerShdw blurRad="38100" dist="38100" dir="2700000" algn="tl">
                    <a:srgbClr val="000000">
                      <a:alpha val="43137"/>
                    </a:srgbClr>
                  </a:outerShdw>
                </a:effectLst>
              </a:rPr>
              <a:t>?</a:t>
            </a:r>
            <a:endParaRPr lang="de-CH" sz="20000" dirty="0">
              <a:solidFill>
                <a:srgbClr val="FF0000"/>
              </a:solidFill>
              <a:effectLst>
                <a:outerShdw blurRad="38100" dist="38100" dir="2700000" algn="tl">
                  <a:srgbClr val="000000">
                    <a:alpha val="43137"/>
                  </a:srgbClr>
                </a:outerShdw>
              </a:effectLst>
            </a:endParaRPr>
          </a:p>
        </p:txBody>
      </p:sp>
      <p:sp>
        <p:nvSpPr>
          <p:cNvPr id="15" name="Textfeld 14"/>
          <p:cNvSpPr txBox="1"/>
          <p:nvPr/>
        </p:nvSpPr>
        <p:spPr>
          <a:xfrm>
            <a:off x="4860032" y="3356992"/>
            <a:ext cx="1872208" cy="3170099"/>
          </a:xfrm>
          <a:prstGeom prst="rect">
            <a:avLst/>
          </a:prstGeom>
          <a:noFill/>
        </p:spPr>
        <p:txBody>
          <a:bodyPr wrap="square" rtlCol="0">
            <a:spAutoFit/>
          </a:bodyPr>
          <a:lstStyle/>
          <a:p>
            <a:r>
              <a:rPr lang="de-CH" sz="20000" dirty="0" smtClean="0">
                <a:solidFill>
                  <a:srgbClr val="FF0000"/>
                </a:solidFill>
                <a:effectLst>
                  <a:outerShdw blurRad="38100" dist="38100" dir="2700000" algn="tl">
                    <a:srgbClr val="000000">
                      <a:alpha val="43137"/>
                    </a:srgbClr>
                  </a:outerShdw>
                </a:effectLst>
              </a:rPr>
              <a:t>?</a:t>
            </a:r>
            <a:endParaRPr lang="de-CH" sz="20000" dirty="0">
              <a:solidFill>
                <a:srgbClr val="FF0000"/>
              </a:solidFill>
              <a:effectLst>
                <a:outerShdw blurRad="38100" dist="38100" dir="2700000" algn="tl">
                  <a:srgbClr val="000000">
                    <a:alpha val="43137"/>
                  </a:srgbClr>
                </a:outerShdw>
              </a:effectLst>
            </a:endParaRPr>
          </a:p>
        </p:txBody>
      </p:sp>
      <p:sp>
        <p:nvSpPr>
          <p:cNvPr id="3" name="Text Box 65"/>
          <p:cNvSpPr txBox="1">
            <a:spLocks noChangeArrowheads="1"/>
          </p:cNvSpPr>
          <p:nvPr/>
        </p:nvSpPr>
        <p:spPr bwMode="auto">
          <a:xfrm>
            <a:off x="1295276" y="2151221"/>
            <a:ext cx="5748338" cy="784225"/>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extLst>
            <a:ext uri="{AF507438-7753-43E0-B8FC-AC1667EBCBE1}">
              <a14:hiddenEffects xmlns:a14="http://schemas.microsoft.com/office/drawing/2010/main">
                <a:effectLst>
                  <a:outerShdw dist="28398" dir="3806097" algn="ctr" rotWithShape="0">
                    <a:srgbClr val="A5A5A5">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CH" sz="1400" b="0" i="0" u="none" strike="noStrike" cap="none" normalizeH="0" baseline="0" dirty="0" smtClean="0">
                <a:ln>
                  <a:noFill/>
                </a:ln>
                <a:solidFill>
                  <a:schemeClr val="tx1"/>
                </a:solidFill>
                <a:effectLst/>
                <a:latin typeface="Calibri" pitchFamily="34" charset="0"/>
                <a:cs typeface="Arial" pitchFamily="34" charset="0"/>
              </a:rPr>
              <a:t>Einzutragende Begriffe:</a:t>
            </a:r>
            <a:r>
              <a:rPr kumimoji="0" lang="de-CH" sz="1400" b="0" i="1" u="none" strike="noStrike" cap="none" normalizeH="0" baseline="0" dirty="0" smtClean="0">
                <a:ln>
                  <a:noFill/>
                </a:ln>
                <a:solidFill>
                  <a:schemeClr val="tx1"/>
                </a:solidFill>
                <a:effectLst/>
                <a:latin typeface="Calibri" pitchFamily="34" charset="0"/>
                <a:cs typeface="Arial" pitchFamily="34" charset="0"/>
              </a:rPr>
              <a:t> 7 Sitze für den Kanton BL, Proporzwahl, kleine Kammer („</a:t>
            </a:r>
            <a:r>
              <a:rPr kumimoji="0" lang="de-CH" sz="1400" b="0" i="1" u="none" strike="noStrike" cap="none" normalizeH="0" baseline="0" dirty="0" err="1" smtClean="0">
                <a:ln>
                  <a:noFill/>
                </a:ln>
                <a:solidFill>
                  <a:schemeClr val="tx1"/>
                </a:solidFill>
                <a:effectLst/>
                <a:latin typeface="Calibri" pitchFamily="34" charset="0"/>
                <a:cs typeface="Arial" pitchFamily="34" charset="0"/>
              </a:rPr>
              <a:t>Stöckli</a:t>
            </a:r>
            <a:r>
              <a:rPr kumimoji="0" lang="de-CH" sz="1400" b="0" i="1" u="none" strike="noStrike" cap="none" normalizeH="0" baseline="0" dirty="0" smtClean="0">
                <a:ln>
                  <a:noFill/>
                </a:ln>
                <a:solidFill>
                  <a:schemeClr val="tx1"/>
                </a:solidFill>
                <a:effectLst/>
                <a:latin typeface="Calibri" pitchFamily="34" charset="0"/>
                <a:cs typeface="Arial" pitchFamily="34" charset="0"/>
              </a:rPr>
              <a:t>“), 200 Mitglieder, 1 Sitz für den Kanton BL, grosse Kammer, </a:t>
            </a:r>
            <a:r>
              <a:rPr kumimoji="0" lang="de-CH" sz="1400" b="0" i="1" u="none" strike="noStrike" cap="none" normalizeH="0" baseline="0" dirty="0" err="1" smtClean="0">
                <a:ln>
                  <a:noFill/>
                </a:ln>
                <a:solidFill>
                  <a:schemeClr val="tx1"/>
                </a:solidFill>
                <a:effectLst/>
                <a:latin typeface="Calibri" pitchFamily="34" charset="0"/>
                <a:cs typeface="Arial" pitchFamily="34" charset="0"/>
              </a:rPr>
              <a:t>Majorzwahl</a:t>
            </a:r>
            <a:r>
              <a:rPr kumimoji="0" lang="de-CH" sz="1400" b="0" i="1" u="none" strike="noStrike" cap="none" normalizeH="0" baseline="0" dirty="0" smtClean="0">
                <a:ln>
                  <a:noFill/>
                </a:ln>
                <a:solidFill>
                  <a:schemeClr val="tx1"/>
                </a:solidFill>
                <a:effectLst/>
                <a:latin typeface="Calibri" pitchFamily="34" charset="0"/>
                <a:cs typeface="Arial" pitchFamily="34" charset="0"/>
              </a:rPr>
              <a:t>, 46 Mitglieder </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Pfeil nach unten 11"/>
          <p:cNvSpPr/>
          <p:nvPr/>
        </p:nvSpPr>
        <p:spPr>
          <a:xfrm rot="1482886">
            <a:off x="1477218" y="2908761"/>
            <a:ext cx="1224136" cy="1224136"/>
          </a:xfrm>
          <a:prstGeom prst="downArrow">
            <a:avLst>
              <a:gd name="adj1" fmla="val 33401"/>
              <a:gd name="adj2" fmla="val 50000"/>
            </a:avLst>
          </a:prstGeom>
          <a:solidFill>
            <a:schemeClr val="accent2">
              <a:lumMod val="20000"/>
              <a:lumOff val="80000"/>
            </a:schemeClr>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Pfeil nach unten 12"/>
          <p:cNvSpPr/>
          <p:nvPr/>
        </p:nvSpPr>
        <p:spPr>
          <a:xfrm rot="19895281">
            <a:off x="5797615" y="2744923"/>
            <a:ext cx="1224136" cy="1224136"/>
          </a:xfrm>
          <a:prstGeom prst="downArrow">
            <a:avLst>
              <a:gd name="adj1" fmla="val 33401"/>
              <a:gd name="adj2" fmla="val 50000"/>
            </a:avLst>
          </a:prstGeom>
          <a:solidFill>
            <a:schemeClr val="accent2">
              <a:lumMod val="20000"/>
              <a:lumOff val="80000"/>
            </a:schemeClr>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Bundesversammlung</a:t>
            </a:r>
            <a:endParaRPr lang="de-CH" dirty="0"/>
          </a:p>
        </p:txBody>
      </p:sp>
      <p:sp>
        <p:nvSpPr>
          <p:cNvPr id="7" name="Inhaltsplatzhalter 6"/>
          <p:cNvSpPr>
            <a:spLocks noGrp="1"/>
          </p:cNvSpPr>
          <p:nvPr>
            <p:ph idx="1"/>
          </p:nvPr>
        </p:nvSpPr>
        <p:spPr/>
        <p:txBody>
          <a:bodyPr/>
          <a:lstStyle/>
          <a:p>
            <a:endParaRPr lang="de-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effectLst>
                  <a:outerShdw blurRad="38100" dist="38100" dir="2700000" algn="tl">
                    <a:srgbClr val="000000">
                      <a:alpha val="43137"/>
                    </a:srgbClr>
                  </a:outerShdw>
                </a:effectLst>
              </a:rPr>
              <a:t>2</a:t>
            </a:r>
            <a:r>
              <a:rPr lang="de-CH" dirty="0" smtClean="0">
                <a:effectLst>
                  <a:outerShdw blurRad="38100" dist="38100" dir="2700000" algn="tl">
                    <a:srgbClr val="000000">
                      <a:alpha val="43137"/>
                    </a:srgbClr>
                  </a:outerShdw>
                </a:effectLst>
              </a:rPr>
              <a:t>. Bundesversammlung</a:t>
            </a:r>
            <a:endParaRPr lang="de-CH" dirty="0">
              <a:effectLst>
                <a:outerShdw blurRad="38100" dist="38100" dir="2700000" algn="tl">
                  <a:srgbClr val="000000">
                    <a:alpha val="43137"/>
                  </a:srgbClr>
                </a:outerShdw>
              </a:effectLst>
            </a:endParaRPr>
          </a:p>
        </p:txBody>
      </p:sp>
      <p:graphicFrame>
        <p:nvGraphicFramePr>
          <p:cNvPr id="4" name="Diagramm 3"/>
          <p:cNvGraphicFramePr/>
          <p:nvPr>
            <p:extLst>
              <p:ext uri="{D42A27DB-BD31-4B8C-83A1-F6EECF244321}">
                <p14:modId xmlns:p14="http://schemas.microsoft.com/office/powerpoint/2010/main" val="738081999"/>
              </p:ext>
            </p:extLst>
          </p:nvPr>
        </p:nvGraphicFramePr>
        <p:xfrm>
          <a:off x="1043608" y="1628800"/>
          <a:ext cx="676875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1354945" y="4077072"/>
            <a:ext cx="2664296" cy="369332"/>
          </a:xfrm>
          <a:prstGeom prst="rect">
            <a:avLst/>
          </a:prstGeom>
          <a:noFill/>
        </p:spPr>
        <p:txBody>
          <a:bodyPr wrap="square" rtlCol="0">
            <a:spAutoFit/>
          </a:bodyPr>
          <a:lstStyle/>
          <a:p>
            <a:r>
              <a:rPr lang="de-CH" dirty="0" smtClean="0">
                <a:latin typeface="+mn-lt"/>
              </a:rPr>
              <a:t>7 Sitze für den Kanton BL</a:t>
            </a:r>
            <a:endParaRPr lang="de-CH" dirty="0">
              <a:latin typeface="+mn-lt"/>
            </a:endParaRPr>
          </a:p>
        </p:txBody>
      </p:sp>
      <p:sp>
        <p:nvSpPr>
          <p:cNvPr id="6" name="Textfeld 5"/>
          <p:cNvSpPr txBox="1"/>
          <p:nvPr/>
        </p:nvSpPr>
        <p:spPr>
          <a:xfrm>
            <a:off x="1403648" y="4653136"/>
            <a:ext cx="2664296" cy="369332"/>
          </a:xfrm>
          <a:prstGeom prst="rect">
            <a:avLst/>
          </a:prstGeom>
          <a:noFill/>
        </p:spPr>
        <p:txBody>
          <a:bodyPr wrap="square" rtlCol="0">
            <a:spAutoFit/>
          </a:bodyPr>
          <a:lstStyle/>
          <a:p>
            <a:r>
              <a:rPr lang="de-CH" dirty="0" smtClean="0">
                <a:latin typeface="+mn-lt"/>
              </a:rPr>
              <a:t>Proporzwahl</a:t>
            </a:r>
            <a:endParaRPr lang="de-CH" dirty="0">
              <a:latin typeface="+mn-lt"/>
            </a:endParaRPr>
          </a:p>
        </p:txBody>
      </p:sp>
      <p:sp>
        <p:nvSpPr>
          <p:cNvPr id="7" name="Textfeld 6"/>
          <p:cNvSpPr txBox="1"/>
          <p:nvPr/>
        </p:nvSpPr>
        <p:spPr>
          <a:xfrm>
            <a:off x="1354945" y="3429000"/>
            <a:ext cx="2664296" cy="369332"/>
          </a:xfrm>
          <a:prstGeom prst="rect">
            <a:avLst/>
          </a:prstGeom>
          <a:noFill/>
        </p:spPr>
        <p:txBody>
          <a:bodyPr wrap="square" rtlCol="0">
            <a:spAutoFit/>
          </a:bodyPr>
          <a:lstStyle/>
          <a:p>
            <a:r>
              <a:rPr lang="de-CH" dirty="0" smtClean="0">
                <a:latin typeface="+mn-lt"/>
              </a:rPr>
              <a:t>200 Mitglieder</a:t>
            </a:r>
            <a:endParaRPr lang="de-CH" dirty="0">
              <a:latin typeface="+mn-lt"/>
            </a:endParaRPr>
          </a:p>
        </p:txBody>
      </p:sp>
      <p:sp>
        <p:nvSpPr>
          <p:cNvPr id="8" name="Textfeld 7"/>
          <p:cNvSpPr txBox="1"/>
          <p:nvPr/>
        </p:nvSpPr>
        <p:spPr>
          <a:xfrm>
            <a:off x="1354945" y="2780928"/>
            <a:ext cx="2664296" cy="369332"/>
          </a:xfrm>
          <a:prstGeom prst="rect">
            <a:avLst/>
          </a:prstGeom>
          <a:noFill/>
        </p:spPr>
        <p:txBody>
          <a:bodyPr wrap="square" rtlCol="0">
            <a:spAutoFit/>
          </a:bodyPr>
          <a:lstStyle/>
          <a:p>
            <a:r>
              <a:rPr lang="de-CH" dirty="0" err="1" smtClean="0">
                <a:latin typeface="+mn-lt"/>
              </a:rPr>
              <a:t>Grosse</a:t>
            </a:r>
            <a:r>
              <a:rPr lang="de-CH" dirty="0" smtClean="0">
                <a:latin typeface="+mn-lt"/>
              </a:rPr>
              <a:t> Kammer</a:t>
            </a:r>
            <a:endParaRPr lang="de-CH" dirty="0">
              <a:latin typeface="+mn-lt"/>
            </a:endParaRPr>
          </a:p>
        </p:txBody>
      </p:sp>
      <p:sp>
        <p:nvSpPr>
          <p:cNvPr id="9" name="Textfeld 8"/>
          <p:cNvSpPr txBox="1"/>
          <p:nvPr/>
        </p:nvSpPr>
        <p:spPr>
          <a:xfrm>
            <a:off x="4860032" y="2780928"/>
            <a:ext cx="2664296" cy="369332"/>
          </a:xfrm>
          <a:prstGeom prst="rect">
            <a:avLst/>
          </a:prstGeom>
          <a:noFill/>
        </p:spPr>
        <p:txBody>
          <a:bodyPr wrap="square" rtlCol="0">
            <a:spAutoFit/>
          </a:bodyPr>
          <a:lstStyle/>
          <a:p>
            <a:r>
              <a:rPr lang="de-CH" dirty="0" smtClean="0">
                <a:latin typeface="+mn-lt"/>
              </a:rPr>
              <a:t>Kleine Kammer („</a:t>
            </a:r>
            <a:r>
              <a:rPr lang="de-CH" dirty="0" err="1" smtClean="0">
                <a:latin typeface="+mn-lt"/>
              </a:rPr>
              <a:t>Stöckli</a:t>
            </a:r>
            <a:r>
              <a:rPr lang="de-CH" dirty="0" smtClean="0">
                <a:latin typeface="+mn-lt"/>
              </a:rPr>
              <a:t>“)</a:t>
            </a:r>
            <a:endParaRPr lang="de-CH" dirty="0">
              <a:latin typeface="+mn-lt"/>
            </a:endParaRPr>
          </a:p>
        </p:txBody>
      </p:sp>
      <p:sp>
        <p:nvSpPr>
          <p:cNvPr id="10" name="Textfeld 9"/>
          <p:cNvSpPr txBox="1"/>
          <p:nvPr/>
        </p:nvSpPr>
        <p:spPr>
          <a:xfrm>
            <a:off x="4860032" y="4077072"/>
            <a:ext cx="2664296" cy="369332"/>
          </a:xfrm>
          <a:prstGeom prst="rect">
            <a:avLst/>
          </a:prstGeom>
          <a:noFill/>
        </p:spPr>
        <p:txBody>
          <a:bodyPr wrap="square" rtlCol="0">
            <a:spAutoFit/>
          </a:bodyPr>
          <a:lstStyle/>
          <a:p>
            <a:r>
              <a:rPr lang="de-CH" dirty="0" smtClean="0">
                <a:latin typeface="+mn-lt"/>
              </a:rPr>
              <a:t>1 Sitz für den Kanton BL</a:t>
            </a:r>
            <a:endParaRPr lang="de-CH" dirty="0">
              <a:latin typeface="+mn-lt"/>
            </a:endParaRPr>
          </a:p>
        </p:txBody>
      </p:sp>
      <p:sp>
        <p:nvSpPr>
          <p:cNvPr id="11" name="Textfeld 10"/>
          <p:cNvSpPr txBox="1"/>
          <p:nvPr/>
        </p:nvSpPr>
        <p:spPr>
          <a:xfrm>
            <a:off x="4860032" y="4653136"/>
            <a:ext cx="2664296" cy="369332"/>
          </a:xfrm>
          <a:prstGeom prst="rect">
            <a:avLst/>
          </a:prstGeom>
          <a:noFill/>
        </p:spPr>
        <p:txBody>
          <a:bodyPr wrap="square" rtlCol="0">
            <a:spAutoFit/>
          </a:bodyPr>
          <a:lstStyle/>
          <a:p>
            <a:r>
              <a:rPr lang="de-CH" dirty="0" err="1" smtClean="0">
                <a:latin typeface="+mn-lt"/>
              </a:rPr>
              <a:t>Majorzwahl</a:t>
            </a:r>
            <a:endParaRPr lang="de-CH" dirty="0">
              <a:latin typeface="+mn-lt"/>
            </a:endParaRPr>
          </a:p>
        </p:txBody>
      </p:sp>
      <p:sp>
        <p:nvSpPr>
          <p:cNvPr id="12" name="Textfeld 11"/>
          <p:cNvSpPr txBox="1"/>
          <p:nvPr/>
        </p:nvSpPr>
        <p:spPr>
          <a:xfrm>
            <a:off x="4860032" y="3429000"/>
            <a:ext cx="2664296" cy="369332"/>
          </a:xfrm>
          <a:prstGeom prst="rect">
            <a:avLst/>
          </a:prstGeom>
          <a:noFill/>
        </p:spPr>
        <p:txBody>
          <a:bodyPr wrap="square" rtlCol="0">
            <a:spAutoFit/>
          </a:bodyPr>
          <a:lstStyle/>
          <a:p>
            <a:r>
              <a:rPr lang="de-CH" dirty="0" smtClean="0">
                <a:latin typeface="+mn-lt"/>
              </a:rPr>
              <a:t>46 Mitglieder</a:t>
            </a:r>
            <a:endParaRPr lang="de-CH" dirty="0">
              <a:latin typeface="+mn-lt"/>
            </a:endParaRPr>
          </a:p>
        </p:txBody>
      </p:sp>
      <p:grpSp>
        <p:nvGrpSpPr>
          <p:cNvPr id="22" name="Gruppieren 21"/>
          <p:cNvGrpSpPr/>
          <p:nvPr/>
        </p:nvGrpSpPr>
        <p:grpSpPr>
          <a:xfrm>
            <a:off x="3779912" y="1367619"/>
            <a:ext cx="5220580" cy="3785066"/>
            <a:chOff x="3779912" y="1367619"/>
            <a:chExt cx="5220580" cy="3785066"/>
          </a:xfrm>
        </p:grpSpPr>
        <p:sp>
          <p:nvSpPr>
            <p:cNvPr id="15" name="Abgerundetes Rechteck 14"/>
            <p:cNvSpPr/>
            <p:nvPr/>
          </p:nvSpPr>
          <p:spPr>
            <a:xfrm>
              <a:off x="5148064" y="1367619"/>
              <a:ext cx="3852428" cy="3785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solidFill>
                </a:rPr>
                <a:t>Die Sitze werden nach Grösse der Kantone verteilt, d.h. nach </a:t>
              </a:r>
              <a:r>
                <a:rPr lang="de-CH" dirty="0" smtClean="0">
                  <a:solidFill>
                    <a:schemeClr val="bg1"/>
                  </a:solidFill>
                </a:rPr>
                <a:t>der ständigen Wohnbevölkerung </a:t>
              </a:r>
              <a:r>
                <a:rPr lang="de-CH" dirty="0">
                  <a:solidFill>
                    <a:schemeClr val="bg1"/>
                  </a:solidFill>
                </a:rPr>
                <a:t>im Kanton. Dies bedeutet, dass kleine </a:t>
              </a:r>
              <a:r>
                <a:rPr lang="de-CH" dirty="0" smtClean="0">
                  <a:solidFill>
                    <a:schemeClr val="bg1"/>
                  </a:solidFill>
                </a:rPr>
                <a:t>Kantone wenig Sitze, </a:t>
              </a:r>
              <a:r>
                <a:rPr lang="de-CH" dirty="0">
                  <a:solidFill>
                    <a:schemeClr val="bg1"/>
                  </a:solidFill>
                </a:rPr>
                <a:t>grosse </a:t>
              </a:r>
              <a:r>
                <a:rPr lang="de-CH" dirty="0" smtClean="0">
                  <a:solidFill>
                    <a:schemeClr val="bg1"/>
                  </a:solidFill>
                </a:rPr>
                <a:t>Kantone </a:t>
              </a:r>
              <a:r>
                <a:rPr lang="de-CH" dirty="0">
                  <a:solidFill>
                    <a:schemeClr val="bg1"/>
                  </a:solidFill>
                </a:rPr>
                <a:t>viele </a:t>
              </a:r>
              <a:r>
                <a:rPr lang="de-CH" dirty="0" smtClean="0">
                  <a:solidFill>
                    <a:schemeClr val="bg1"/>
                  </a:solidFill>
                </a:rPr>
                <a:t>Sitze haben. </a:t>
              </a:r>
              <a:endParaRPr lang="de-CH" dirty="0">
                <a:solidFill>
                  <a:schemeClr val="bg1"/>
                </a:solidFill>
              </a:endParaRPr>
            </a:p>
            <a:p>
              <a:pPr algn="just"/>
              <a:endParaRPr lang="de-CH" dirty="0">
                <a:solidFill>
                  <a:schemeClr val="bg1"/>
                </a:solidFill>
              </a:endParaRPr>
            </a:p>
            <a:p>
              <a:pPr algn="ctr"/>
              <a:r>
                <a:rPr lang="de-CH" dirty="0">
                  <a:solidFill>
                    <a:schemeClr val="bg1"/>
                  </a:solidFill>
                </a:rPr>
                <a:t>Beispiele: </a:t>
              </a:r>
            </a:p>
            <a:p>
              <a:pPr algn="ctr"/>
              <a:r>
                <a:rPr lang="de-CH" dirty="0">
                  <a:solidFill>
                    <a:schemeClr val="bg1"/>
                  </a:solidFill>
                </a:rPr>
                <a:t>Glarus 1 Nationalrat</a:t>
              </a:r>
            </a:p>
            <a:p>
              <a:pPr algn="ctr"/>
              <a:r>
                <a:rPr lang="de-CH" dirty="0">
                  <a:solidFill>
                    <a:schemeClr val="bg1"/>
                  </a:solidFill>
                </a:rPr>
                <a:t>Zürich 34 Nationalräte</a:t>
              </a:r>
            </a:p>
            <a:p>
              <a:endParaRPr lang="de-CH" sz="1200" dirty="0"/>
            </a:p>
          </p:txBody>
        </p:sp>
        <p:cxnSp>
          <p:nvCxnSpPr>
            <p:cNvPr id="13" name="Gerade Verbindung mit Pfeil 12"/>
            <p:cNvCxnSpPr/>
            <p:nvPr/>
          </p:nvCxnSpPr>
          <p:spPr>
            <a:xfrm flipH="1">
              <a:off x="3779912" y="3429000"/>
              <a:ext cx="1368152" cy="18466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467544" y="1367619"/>
            <a:ext cx="4392488" cy="3785066"/>
            <a:chOff x="467544" y="1367619"/>
            <a:chExt cx="4392488" cy="3785066"/>
          </a:xfrm>
        </p:grpSpPr>
        <p:sp>
          <p:nvSpPr>
            <p:cNvPr id="16" name="Abgerundetes Rechteck 15"/>
            <p:cNvSpPr/>
            <p:nvPr/>
          </p:nvSpPr>
          <p:spPr>
            <a:xfrm>
              <a:off x="467544" y="1367619"/>
              <a:ext cx="3824808" cy="3785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CH" dirty="0">
                  <a:solidFill>
                    <a:schemeClr val="bg1"/>
                  </a:solidFill>
                </a:rPr>
                <a:t>Halbkantone (Kantone mit halber Standesstimme) haben jeweils einen Sitz im Ständerat, Vollkantone zwei. </a:t>
              </a:r>
            </a:p>
            <a:p>
              <a:pPr algn="just"/>
              <a:endParaRPr lang="de-CH" dirty="0">
                <a:solidFill>
                  <a:schemeClr val="bg1"/>
                </a:solidFill>
              </a:endParaRPr>
            </a:p>
            <a:p>
              <a:pPr algn="just"/>
              <a:r>
                <a:rPr lang="de-CH" dirty="0">
                  <a:solidFill>
                    <a:schemeClr val="bg1"/>
                  </a:solidFill>
                </a:rPr>
                <a:t>Die Halbkantone sind Basel-Landschaft und Basel-Stadt, Obwalden und Nidwalden sowie Appenzell Ausserrhoden und Appenzell Innerrhoden.</a:t>
              </a:r>
            </a:p>
            <a:p>
              <a:endParaRPr lang="de-CH" sz="1200" dirty="0"/>
            </a:p>
          </p:txBody>
        </p:sp>
        <p:cxnSp>
          <p:nvCxnSpPr>
            <p:cNvPr id="20" name="Gerade Verbindung mit Pfeil 19"/>
            <p:cNvCxnSpPr/>
            <p:nvPr/>
          </p:nvCxnSpPr>
          <p:spPr>
            <a:xfrm>
              <a:off x="4292352" y="2780928"/>
              <a:ext cx="567680"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7020273" y="364502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Caspar Baader, SVP</a:t>
            </a:r>
            <a:endParaRPr lang="de-CH" sz="1400" dirty="0"/>
          </a:p>
        </p:txBody>
      </p:sp>
      <p:sp>
        <p:nvSpPr>
          <p:cNvPr id="26" name="Abgerundetes Rechteck 25"/>
          <p:cNvSpPr/>
          <p:nvPr/>
        </p:nvSpPr>
        <p:spPr>
          <a:xfrm>
            <a:off x="4932041" y="364502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Christian Miesch, SVP</a:t>
            </a:r>
            <a:endParaRPr lang="de-CH" sz="1400" dirty="0"/>
          </a:p>
        </p:txBody>
      </p:sp>
      <p:sp>
        <p:nvSpPr>
          <p:cNvPr id="25" name="Abgerundetes Rechteck 24"/>
          <p:cNvSpPr/>
          <p:nvPr/>
        </p:nvSpPr>
        <p:spPr>
          <a:xfrm>
            <a:off x="2843809" y="364502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Hans-Rudolf </a:t>
            </a:r>
            <a:r>
              <a:rPr lang="de-CH" sz="1400" dirty="0" err="1" smtClean="0"/>
              <a:t>Gysin</a:t>
            </a:r>
            <a:r>
              <a:rPr lang="de-CH" sz="1400" dirty="0" smtClean="0"/>
              <a:t>, FDP</a:t>
            </a:r>
            <a:endParaRPr lang="de-CH" sz="1400" dirty="0"/>
          </a:p>
        </p:txBody>
      </p:sp>
      <p:sp>
        <p:nvSpPr>
          <p:cNvPr id="24" name="Abgerundetes Rechteck 23"/>
          <p:cNvSpPr/>
          <p:nvPr/>
        </p:nvSpPr>
        <p:spPr>
          <a:xfrm>
            <a:off x="755577" y="3645025"/>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Elisabeth Schneider-Schneiter, CVP</a:t>
            </a:r>
            <a:endParaRPr lang="de-CH" sz="1400" dirty="0"/>
          </a:p>
        </p:txBody>
      </p:sp>
      <p:sp>
        <p:nvSpPr>
          <p:cNvPr id="23" name="Abgerundetes Rechteck 22"/>
          <p:cNvSpPr/>
          <p:nvPr/>
        </p:nvSpPr>
        <p:spPr>
          <a:xfrm>
            <a:off x="7020272" y="112474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Eric Nussbaumer, </a:t>
            </a:r>
            <a:r>
              <a:rPr lang="de-CH" sz="1400" dirty="0" err="1" smtClean="0"/>
              <a:t>SP</a:t>
            </a:r>
            <a:endParaRPr lang="de-CH" sz="1400" dirty="0"/>
          </a:p>
        </p:txBody>
      </p:sp>
      <p:sp>
        <p:nvSpPr>
          <p:cNvPr id="22" name="Abgerundetes Rechteck 21"/>
          <p:cNvSpPr/>
          <p:nvPr/>
        </p:nvSpPr>
        <p:spPr>
          <a:xfrm>
            <a:off x="4932040" y="112474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Susanne Leutenegger, </a:t>
            </a:r>
            <a:r>
              <a:rPr lang="de-CH" sz="1400" dirty="0" err="1" smtClean="0"/>
              <a:t>SP</a:t>
            </a:r>
            <a:endParaRPr lang="de-CH" sz="1400" dirty="0"/>
          </a:p>
        </p:txBody>
      </p:sp>
      <p:sp>
        <p:nvSpPr>
          <p:cNvPr id="21" name="Abgerundetes Rechteck 20"/>
          <p:cNvSpPr/>
          <p:nvPr/>
        </p:nvSpPr>
        <p:spPr>
          <a:xfrm>
            <a:off x="2843809" y="112474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Maya Graf, Grüne</a:t>
            </a:r>
            <a:endParaRPr lang="de-CH" sz="1400" dirty="0"/>
          </a:p>
        </p:txBody>
      </p:sp>
      <p:sp>
        <p:nvSpPr>
          <p:cNvPr id="20" name="Abgerundetes Rechteck 19"/>
          <p:cNvSpPr/>
          <p:nvPr/>
        </p:nvSpPr>
        <p:spPr>
          <a:xfrm>
            <a:off x="755577" y="1124744"/>
            <a:ext cx="2016223" cy="2448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de-CH" sz="1400" dirty="0" smtClean="0"/>
              <a:t>Claude </a:t>
            </a:r>
            <a:r>
              <a:rPr lang="de-CH" sz="1400" dirty="0" err="1" smtClean="0"/>
              <a:t>Janiak</a:t>
            </a:r>
            <a:r>
              <a:rPr lang="de-CH" sz="1400" dirty="0" smtClean="0"/>
              <a:t>, </a:t>
            </a:r>
            <a:r>
              <a:rPr lang="de-CH" sz="1400" dirty="0" err="1" smtClean="0"/>
              <a:t>SP</a:t>
            </a:r>
            <a:r>
              <a:rPr lang="de-CH" sz="1400" dirty="0" smtClean="0"/>
              <a:t/>
            </a:r>
            <a:br>
              <a:rPr lang="de-CH" sz="1400" dirty="0" smtClean="0"/>
            </a:br>
            <a:r>
              <a:rPr lang="de-CH" sz="1400" dirty="0" smtClean="0"/>
              <a:t>Ständerat</a:t>
            </a:r>
            <a:endParaRPr lang="de-CH" sz="1400" dirty="0"/>
          </a:p>
        </p:txBody>
      </p:sp>
      <p:sp>
        <p:nvSpPr>
          <p:cNvPr id="2" name="Titel 1"/>
          <p:cNvSpPr>
            <a:spLocks noGrp="1"/>
          </p:cNvSpPr>
          <p:nvPr>
            <p:ph type="title"/>
          </p:nvPr>
        </p:nvSpPr>
        <p:spPr>
          <a:xfrm>
            <a:off x="504056" y="188640"/>
            <a:ext cx="8460432" cy="1143000"/>
          </a:xfrm>
        </p:spPr>
        <p:txBody>
          <a:bodyPr/>
          <a:lstStyle/>
          <a:p>
            <a:r>
              <a:rPr lang="de-CH" sz="4000" dirty="0" smtClean="0"/>
              <a:t>Baselbieter National- und Ständeräte</a:t>
            </a:r>
            <a:endParaRPr lang="de-CH" sz="40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76" y="3813104"/>
            <a:ext cx="1224136" cy="1724919"/>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987" y="3812401"/>
            <a:ext cx="1230709" cy="1734181"/>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024" y="1346162"/>
            <a:ext cx="1193186" cy="1681308"/>
          </a:xfrm>
          <a:prstGeom prst="rect">
            <a:avLst/>
          </a:prstGeom>
        </p:spPr>
      </p:pic>
      <p:pic>
        <p:nvPicPr>
          <p:cNvPr id="3074" name="Picture 2" descr="A:\Eigene Dateien\Jugendrat\2011\Politik an der Schule\Schulmaterial\Bilder\Nationalräte\Eric Nussbaum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8140" y="1352800"/>
            <a:ext cx="1186308" cy="16796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Eigene Dateien\Jugendrat\2011\Politik an der Schule\Schulmaterial\Bilder\Nationalräte\Hans Rudolf Gys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4458" y="3834418"/>
            <a:ext cx="1205558" cy="17068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Eigene Dateien\Jugendrat\2011\Politik an der Schule\Schulmaterial\Bilder\Nationalräte\Maya Gra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8362" y="1338394"/>
            <a:ext cx="1277566" cy="18088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A:\Eigene Dateien\Jugendrat\2011\Politik an der Schule\Schulmaterial\Bilder\Nationalräte\Caspar Baad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6224" y="3837168"/>
            <a:ext cx="1201296" cy="17008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Eigene Dateien\Jugendrat\2011\Politik an der Schule\Schulmaterial\Bilder\Nationalräte\Claude Jania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956" y="1292825"/>
            <a:ext cx="1230708" cy="1742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24" grpId="0" animBg="1"/>
      <p:bldP spid="23" grpId="0" animBg="1"/>
      <p:bldP spid="22" grpId="0" animBg="1"/>
      <p:bldP spid="21"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sz="3600" dirty="0" smtClean="0">
                <a:effectLst>
                  <a:outerShdw blurRad="38100" dist="38100" dir="2700000" algn="tl">
                    <a:srgbClr val="000000">
                      <a:alpha val="43137"/>
                    </a:srgbClr>
                  </a:outerShdw>
                </a:effectLst>
              </a:rPr>
              <a:t>Was Mani Matter </a:t>
            </a:r>
            <a:r>
              <a:rPr lang="en-US" sz="3600" dirty="0" err="1" smtClean="0">
                <a:effectLst>
                  <a:outerShdw blurRad="38100" dist="38100" dir="2700000" algn="tl">
                    <a:srgbClr val="000000">
                      <a:alpha val="43137"/>
                    </a:srgbClr>
                  </a:outerShdw>
                </a:effectLst>
              </a:rPr>
              <a:t>zu</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unserem</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Staat</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sagt</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19459" name="Textfeld 4"/>
          <p:cNvSpPr txBox="1">
            <a:spLocks noChangeArrowheads="1"/>
          </p:cNvSpPr>
          <p:nvPr/>
        </p:nvSpPr>
        <p:spPr bwMode="auto">
          <a:xfrm>
            <a:off x="1619250" y="6143625"/>
            <a:ext cx="5976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Calibri" pitchFamily="34" charset="0"/>
                <a:hlinkClick r:id="rId4" action="ppaction://hlinkfile"/>
              </a:rPr>
              <a:t>Video-</a:t>
            </a:r>
            <a:r>
              <a:rPr lang="en-US" sz="1000" dirty="0" err="1">
                <a:latin typeface="Calibri" pitchFamily="34" charset="0"/>
                <a:hlinkClick r:id="rId4" action="ppaction://hlinkfile"/>
              </a:rPr>
              <a:t>Datei</a:t>
            </a:r>
            <a:r>
              <a:rPr lang="en-US" sz="1000" dirty="0">
                <a:latin typeface="Calibri" pitchFamily="34" charset="0"/>
                <a:hlinkClick r:id="rId4" action="ppaction://hlinkfile"/>
              </a:rPr>
              <a:t> in </a:t>
            </a:r>
            <a:r>
              <a:rPr lang="en-US" sz="1000" dirty="0" err="1">
                <a:latin typeface="Calibri" pitchFamily="34" charset="0"/>
                <a:hlinkClick r:id="rId4" action="ppaction://hlinkfile"/>
              </a:rPr>
              <a:t>externem</a:t>
            </a:r>
            <a:r>
              <a:rPr lang="en-US" sz="1000" dirty="0">
                <a:latin typeface="Calibri" pitchFamily="34" charset="0"/>
                <a:hlinkClick r:id="rId4" action="ppaction://hlinkfile"/>
              </a:rPr>
              <a:t> Player </a:t>
            </a:r>
            <a:r>
              <a:rPr lang="en-US" sz="1000" dirty="0" err="1">
                <a:latin typeface="Calibri" pitchFamily="34" charset="0"/>
                <a:hlinkClick r:id="rId4" action="ppaction://hlinkfile"/>
              </a:rPr>
              <a:t>öffnen</a:t>
            </a:r>
            <a:r>
              <a:rPr lang="en-US" sz="1000" dirty="0">
                <a:latin typeface="Calibri" pitchFamily="34" charset="0"/>
                <a:hlinkClick r:id="rId4" action="ppaction://hlinkfile"/>
              </a:rPr>
              <a:t> </a:t>
            </a:r>
            <a:r>
              <a:rPr lang="en-US" sz="1000" dirty="0" smtClean="0">
                <a:latin typeface="Calibri" pitchFamily="34" charset="0"/>
              </a:rPr>
              <a:t>	</a:t>
            </a:r>
            <a:r>
              <a:rPr lang="en-US" sz="1000" dirty="0" err="1" smtClean="0">
                <a:latin typeface="Calibri" pitchFamily="34" charset="0"/>
              </a:rPr>
              <a:t>Quelle</a:t>
            </a:r>
            <a:r>
              <a:rPr lang="en-US" sz="1000" dirty="0">
                <a:latin typeface="Calibri" pitchFamily="34" charset="0"/>
              </a:rPr>
              <a:t>: </a:t>
            </a:r>
            <a:r>
              <a:rPr lang="en-US" sz="1000" dirty="0" err="1">
                <a:latin typeface="Calibri" pitchFamily="34" charset="0"/>
              </a:rPr>
              <a:t>youtube</a:t>
            </a:r>
            <a:r>
              <a:rPr lang="en-US" sz="1000" dirty="0">
                <a:latin typeface="Calibri" pitchFamily="34" charset="0"/>
              </a:rPr>
              <a:t>, </a:t>
            </a:r>
            <a:r>
              <a:rPr lang="en-US" sz="1000" dirty="0">
                <a:latin typeface="Calibri" pitchFamily="34" charset="0"/>
                <a:hlinkClick r:id="rId5"/>
              </a:rPr>
              <a:t>Mani Matter - </a:t>
            </a:r>
            <a:r>
              <a:rPr lang="en-US" sz="1000" dirty="0" err="1">
                <a:latin typeface="Calibri" pitchFamily="34" charset="0"/>
                <a:hlinkClick r:id="rId5"/>
              </a:rPr>
              <a:t>Dynamit</a:t>
            </a:r>
            <a:endParaRPr lang="en-US" sz="1000" dirty="0">
              <a:latin typeface="Calibri" pitchFamily="34" charset="0"/>
            </a:endParaRPr>
          </a:p>
        </p:txBody>
      </p:sp>
      <p:pic>
        <p:nvPicPr>
          <p:cNvPr id="4" name="Mani_Matter-Dynamit.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6"/>
          <a:stretch>
            <a:fillRect/>
          </a:stretch>
        </p:blipFill>
        <p:spPr>
          <a:xfrm>
            <a:off x="1282039" y="1196752"/>
            <a:ext cx="6578336" cy="4934184"/>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Wahlen 2011</a:t>
            </a:r>
            <a:endParaRPr lang="de-CH" dirty="0">
              <a:effectLst>
                <a:outerShdw blurRad="38100" dist="38100" dir="2700000" algn="tl">
                  <a:srgbClr val="000000">
                    <a:alpha val="43137"/>
                  </a:srgbClr>
                </a:outerShdw>
              </a:effectLst>
            </a:endParaRPr>
          </a:p>
        </p:txBody>
      </p:sp>
      <p:sp>
        <p:nvSpPr>
          <p:cNvPr id="20483" name="Inhaltsplatzhalter 3"/>
          <p:cNvSpPr>
            <a:spLocks noGrp="1"/>
          </p:cNvSpPr>
          <p:nvPr>
            <p:ph idx="1"/>
          </p:nvPr>
        </p:nvSpPr>
        <p:spPr>
          <a:xfrm>
            <a:off x="457200" y="1628775"/>
            <a:ext cx="8229600" cy="4525963"/>
          </a:xfrm>
        </p:spPr>
        <p:txBody>
          <a:bodyPr/>
          <a:lstStyle/>
          <a:p>
            <a:pPr marL="0" indent="0" algn="just" eaLnBrk="1" hangingPunct="1">
              <a:buNone/>
            </a:pPr>
            <a:r>
              <a:rPr lang="de-CH" dirty="0" smtClean="0"/>
              <a:t>Am 					wird unser National- und Ständerat gewählt. Nutzen Sie Ihre Chance, um die Zukunft der Schweiz mitzugestalten!</a:t>
            </a:r>
          </a:p>
          <a:p>
            <a:pPr marL="0" indent="0" eaLnBrk="1" hangingPunct="1">
              <a:buNone/>
            </a:pPr>
            <a:endParaRPr lang="de-CH" dirty="0" smtClean="0"/>
          </a:p>
        </p:txBody>
      </p:sp>
      <p:pic>
        <p:nvPicPr>
          <p:cNvPr id="20485" name="Grafik 6" descr="waehlen_geh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549275"/>
            <a:ext cx="863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Grafik 8" descr="waehlen_geh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549275"/>
            <a:ext cx="863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223591" y="1412776"/>
            <a:ext cx="3816498" cy="830997"/>
          </a:xfrm>
          <a:prstGeom prst="rect">
            <a:avLst/>
          </a:prstGeom>
          <a:noFill/>
        </p:spPr>
        <p:txBody>
          <a:bodyPr wrap="square" rtlCol="0">
            <a:spAutoFit/>
          </a:bodyPr>
          <a:lstStyle/>
          <a:p>
            <a:r>
              <a:rPr lang="de-CH" sz="4800" b="1" dirty="0" smtClean="0">
                <a:solidFill>
                  <a:srgbClr val="FF0000"/>
                </a:solidFill>
              </a:rPr>
              <a:t>23. Oktober</a:t>
            </a:r>
            <a:endParaRPr lang="de-CH" sz="4800" b="1" dirty="0">
              <a:solidFill>
                <a:srgbClr val="FF0000"/>
              </a:solidFill>
            </a:endParaRPr>
          </a:p>
        </p:txBody>
      </p:sp>
      <p:pic>
        <p:nvPicPr>
          <p:cNvPr id="9" name="Picture 3" descr="C:\Users\Lea Hungerbühler\AppData\Local\Microsoft\Windows\Temporary Internet Files\Content.IE5\XXYCL6C6\MP900438680[1].jpg"/>
          <p:cNvPicPr>
            <a:picLocks noChangeAspect="1" noChangeArrowheads="1"/>
          </p:cNvPicPr>
          <p:nvPr/>
        </p:nvPicPr>
        <p:blipFill>
          <a:blip r:embed="rId3" cstate="print"/>
          <a:srcRect/>
          <a:stretch>
            <a:fillRect/>
          </a:stretch>
        </p:blipFill>
        <p:spPr bwMode="auto">
          <a:xfrm>
            <a:off x="1115616" y="4077072"/>
            <a:ext cx="1980220" cy="1320147"/>
          </a:xfrm>
          <a:prstGeom prst="rect">
            <a:avLst/>
          </a:prstGeom>
          <a:noFill/>
        </p:spPr>
      </p:pic>
      <p:pic>
        <p:nvPicPr>
          <p:cNvPr id="10" name="Picture 4" descr="C:\Users\Lea Hungerbühler\AppData\Local\Microsoft\Windows\Temporary Internet Files\Content.IE5\E1Z1AVJH\MC900301314[1].wmf"/>
          <p:cNvPicPr>
            <a:picLocks noChangeAspect="1" noChangeArrowheads="1"/>
          </p:cNvPicPr>
          <p:nvPr/>
        </p:nvPicPr>
        <p:blipFill>
          <a:blip r:embed="rId4" cstate="print"/>
          <a:srcRect/>
          <a:stretch>
            <a:fillRect/>
          </a:stretch>
        </p:blipFill>
        <p:spPr bwMode="auto">
          <a:xfrm>
            <a:off x="5940152" y="3645024"/>
            <a:ext cx="1625600" cy="1817688"/>
          </a:xfrm>
          <a:prstGeom prst="rect">
            <a:avLst/>
          </a:prstGeom>
          <a:noFill/>
        </p:spPr>
      </p:pic>
      <p:sp>
        <p:nvSpPr>
          <p:cNvPr id="11" name="Pfeil nach unten 10"/>
          <p:cNvSpPr/>
          <p:nvPr/>
        </p:nvSpPr>
        <p:spPr>
          <a:xfrm rot="16200000">
            <a:off x="3893935" y="3675017"/>
            <a:ext cx="1224136" cy="2172262"/>
          </a:xfrm>
          <a:prstGeom prst="downArrow">
            <a:avLst>
              <a:gd name="adj1" fmla="val 33401"/>
              <a:gd name="adj2" fmla="val 50000"/>
            </a:avLst>
          </a:prstGeom>
          <a:solidFill>
            <a:schemeClr val="accent2">
              <a:lumMod val="20000"/>
              <a:lumOff val="80000"/>
            </a:schemeClr>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071688"/>
            <a:ext cx="7772400" cy="1370012"/>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3. Die </a:t>
            </a: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pic>
        <p:nvPicPr>
          <p:cNvPr id="21507" name="Picture 2" descr="C:\Users\Lea Hungerbühler\AppData\Local\Microsoft\Windows\Temporary Internet Files\Content.IE5\XXYCL6C6\MC900431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716338"/>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Users\Lea Hungerbühler\AppData\Local\Microsoft\Windows\Temporary Internet Files\Content.IE5\OP0CI94B\MC9004339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357563"/>
            <a:ext cx="22336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C:\Users\Lea Hungerbühler\AppData\Local\Microsoft\Windows\Temporary Internet Files\Content.IE5\YL70KIHV\MC9002309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113" y="260350"/>
            <a:ext cx="27368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15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Parteienspektrum</a:t>
            </a:r>
            <a:endParaRPr lang="en-US" dirty="0">
              <a:effectLst>
                <a:outerShdw blurRad="38100" dist="38100" dir="2700000" algn="tl">
                  <a:srgbClr val="000000">
                    <a:alpha val="43137"/>
                  </a:srgbClr>
                </a:outerShdw>
              </a:effectLst>
            </a:endParaRPr>
          </a:p>
        </p:txBody>
      </p:sp>
      <p:sp>
        <p:nvSpPr>
          <p:cNvPr id="7" name="Untertitel 6"/>
          <p:cNvSpPr>
            <a:spLocks noGrp="1"/>
          </p:cNvSpPr>
          <p:nvPr>
            <p:ph type="subTitle" idx="4294967295"/>
          </p:nvPr>
        </p:nvSpPr>
        <p:spPr>
          <a:xfrm>
            <a:off x="1187624" y="2636912"/>
            <a:ext cx="6913562" cy="1224136"/>
          </a:xfrm>
        </p:spPr>
        <p:txBody>
          <a:bodyPr rtlCol="0">
            <a:normAutofit/>
          </a:bodyPr>
          <a:lstStyle/>
          <a:p>
            <a:pPr marL="0" indent="0" algn="ctr" eaLnBrk="1" fontAlgn="auto" hangingPunct="1">
              <a:spcAft>
                <a:spcPts val="0"/>
              </a:spcAft>
              <a:buFont typeface="Arial" pitchFamily="34" charset="0"/>
              <a:buNone/>
              <a:defRPr/>
            </a:pPr>
            <a:r>
              <a:rPr lang="en-US" sz="1800" dirty="0" err="1" smtClean="0"/>
              <a:t>Folgende</a:t>
            </a:r>
            <a:r>
              <a:rPr lang="en-US" sz="1800" dirty="0" smtClean="0"/>
              <a:t> </a:t>
            </a:r>
            <a:r>
              <a:rPr lang="en-US" sz="1800" dirty="0" err="1" smtClean="0"/>
              <a:t>Parteien</a:t>
            </a:r>
            <a:r>
              <a:rPr lang="en-US" sz="1800" dirty="0" smtClean="0"/>
              <a:t> </a:t>
            </a:r>
            <a:r>
              <a:rPr lang="en-US" sz="1800" dirty="0" err="1" smtClean="0"/>
              <a:t>sollen</a:t>
            </a:r>
            <a:r>
              <a:rPr lang="en-US" sz="1800" dirty="0" smtClean="0"/>
              <a:t> </a:t>
            </a:r>
            <a:r>
              <a:rPr lang="en-US" sz="1800" dirty="0" err="1" smtClean="0"/>
              <a:t>eingeordnet</a:t>
            </a:r>
            <a:r>
              <a:rPr lang="en-US" sz="1800" dirty="0" smtClean="0"/>
              <a:t> </a:t>
            </a:r>
            <a:r>
              <a:rPr lang="en-US" sz="1800" dirty="0" err="1" smtClean="0"/>
              <a:t>werden</a:t>
            </a:r>
            <a:r>
              <a:rPr lang="en-US" sz="1800" dirty="0" smtClean="0"/>
              <a:t>:</a:t>
            </a:r>
          </a:p>
          <a:p>
            <a:pPr algn="ctr" eaLnBrk="1" fontAlgn="auto" hangingPunct="1">
              <a:spcAft>
                <a:spcPts val="0"/>
              </a:spcAft>
              <a:buFont typeface="Arial" pitchFamily="34" charset="0"/>
              <a:buChar char="•"/>
              <a:defRPr/>
            </a:pPr>
            <a:endParaRPr lang="en-US" sz="1800" dirty="0" smtClean="0"/>
          </a:p>
        </p:txBody>
      </p:sp>
      <p:grpSp>
        <p:nvGrpSpPr>
          <p:cNvPr id="22532" name="Gruppieren 11"/>
          <p:cNvGrpSpPr>
            <a:grpSpLocks/>
          </p:cNvGrpSpPr>
          <p:nvPr/>
        </p:nvGrpSpPr>
        <p:grpSpPr bwMode="auto">
          <a:xfrm>
            <a:off x="611188" y="1773238"/>
            <a:ext cx="7632700" cy="707886"/>
            <a:chOff x="754205" y="1268760"/>
            <a:chExt cx="7416824" cy="707202"/>
          </a:xfrm>
        </p:grpSpPr>
        <p:pic>
          <p:nvPicPr>
            <p:cNvPr id="22533" name="Picture 1" descr="C:\Users\Lea Hungerbühler\AppData\Local\Microsoft\Windows\Temporary Internet Files\Content.IE5\OP0CI94B\MC90029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23" y="1340768"/>
              <a:ext cx="733797" cy="50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feld 10"/>
            <p:cNvSpPr txBox="1">
              <a:spLocks noChangeArrowheads="1"/>
            </p:cNvSpPr>
            <p:nvPr/>
          </p:nvSpPr>
          <p:spPr bwMode="auto">
            <a:xfrm>
              <a:off x="754205" y="1268760"/>
              <a:ext cx="7416824" cy="70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dirty="0">
                  <a:solidFill>
                    <a:srgbClr val="000000"/>
                  </a:solidFill>
                  <a:latin typeface="Calibri" pitchFamily="34" charset="0"/>
                </a:rPr>
                <a:t>	  </a:t>
              </a:r>
              <a:r>
                <a:rPr lang="de-CH" dirty="0">
                  <a:solidFill>
                    <a:srgbClr val="000000"/>
                  </a:solidFill>
                  <a:latin typeface="Calibri" pitchFamily="34" charset="0"/>
                </a:rPr>
                <a:t>Zeichnen Sie auf dem Strahl von links bis rechts die Parteien ein </a:t>
              </a:r>
              <a:endParaRPr lang="en-US" dirty="0">
                <a:latin typeface="Calibri" pitchFamily="34" charset="0"/>
              </a:endParaRPr>
            </a:p>
          </p:txBody>
        </p:sp>
      </p:grpSp>
      <p:sp>
        <p:nvSpPr>
          <p:cNvPr id="10" name="Abgerundetes Rechteck 9"/>
          <p:cNvSpPr/>
          <p:nvPr/>
        </p:nvSpPr>
        <p:spPr>
          <a:xfrm>
            <a:off x="1331640" y="443711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err="1" smtClean="0"/>
              <a:t>BDP</a:t>
            </a:r>
            <a:endParaRPr lang="de-CH" sz="3600" dirty="0"/>
          </a:p>
        </p:txBody>
      </p:sp>
      <p:sp>
        <p:nvSpPr>
          <p:cNvPr id="11" name="Abgerundetes Rechteck 10"/>
          <p:cNvSpPr/>
          <p:nvPr/>
        </p:nvSpPr>
        <p:spPr>
          <a:xfrm>
            <a:off x="1331640" y="3365376"/>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CVP</a:t>
            </a:r>
            <a:endParaRPr lang="de-CH" sz="3600" dirty="0"/>
          </a:p>
        </p:txBody>
      </p:sp>
      <p:sp>
        <p:nvSpPr>
          <p:cNvPr id="12" name="Abgerundetes Rechteck 11"/>
          <p:cNvSpPr/>
          <p:nvPr/>
        </p:nvSpPr>
        <p:spPr>
          <a:xfrm>
            <a:off x="2987824" y="335699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err="1" smtClean="0"/>
              <a:t>EVP</a:t>
            </a:r>
            <a:endParaRPr lang="de-CH" sz="3600" dirty="0"/>
          </a:p>
        </p:txBody>
      </p:sp>
      <p:sp>
        <p:nvSpPr>
          <p:cNvPr id="13" name="Abgerundetes Rechteck 12"/>
          <p:cNvSpPr/>
          <p:nvPr/>
        </p:nvSpPr>
        <p:spPr>
          <a:xfrm>
            <a:off x="2987824" y="443711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FDP</a:t>
            </a:r>
            <a:endParaRPr lang="de-CH" sz="3600" dirty="0"/>
          </a:p>
        </p:txBody>
      </p:sp>
      <p:sp>
        <p:nvSpPr>
          <p:cNvPr id="14" name="Abgerundetes Rechteck 13"/>
          <p:cNvSpPr/>
          <p:nvPr/>
        </p:nvSpPr>
        <p:spPr>
          <a:xfrm>
            <a:off x="4644008" y="443711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Grüne</a:t>
            </a:r>
            <a:endParaRPr lang="de-CH" sz="3600" dirty="0"/>
          </a:p>
        </p:txBody>
      </p:sp>
      <p:sp>
        <p:nvSpPr>
          <p:cNvPr id="15" name="Abgerundetes Rechteck 14"/>
          <p:cNvSpPr/>
          <p:nvPr/>
        </p:nvSpPr>
        <p:spPr>
          <a:xfrm>
            <a:off x="4644008" y="335699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err="1" smtClean="0"/>
              <a:t>glp</a:t>
            </a:r>
            <a:endParaRPr lang="de-CH" sz="3600" dirty="0"/>
          </a:p>
        </p:txBody>
      </p:sp>
      <p:sp>
        <p:nvSpPr>
          <p:cNvPr id="16" name="Abgerundetes Rechteck 15"/>
          <p:cNvSpPr/>
          <p:nvPr/>
        </p:nvSpPr>
        <p:spPr>
          <a:xfrm>
            <a:off x="6300192" y="443711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err="1" smtClean="0"/>
              <a:t>SP</a:t>
            </a:r>
            <a:endParaRPr lang="de-CH" sz="3600" dirty="0"/>
          </a:p>
        </p:txBody>
      </p:sp>
      <p:sp>
        <p:nvSpPr>
          <p:cNvPr id="17" name="Abgerundetes Rechteck 16"/>
          <p:cNvSpPr/>
          <p:nvPr/>
        </p:nvSpPr>
        <p:spPr>
          <a:xfrm>
            <a:off x="6300192" y="3356992"/>
            <a:ext cx="1512168"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SVP</a:t>
            </a:r>
            <a:endParaRPr lang="de-C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en-US" smtClean="0"/>
              <a:t>Parteienlandschaft</a:t>
            </a:r>
          </a:p>
        </p:txBody>
      </p:sp>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Grafik 9" descr="gruene.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Grüne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(GP)</a:t>
            </a:r>
            <a:endParaRPr lang="en-US" dirty="0">
              <a:effectLst>
                <a:outerShdw blurRad="38100" dist="38100" dir="2700000" algn="tl">
                  <a:srgbClr val="000000">
                    <a:alpha val="43137"/>
                  </a:srgbClr>
                </a:outerShdw>
              </a:effectLst>
            </a:endParaRPr>
          </a:p>
        </p:txBody>
      </p:sp>
      <p:sp>
        <p:nvSpPr>
          <p:cNvPr id="5" name="Inhaltsplatzhalter 4"/>
          <p:cNvSpPr>
            <a:spLocks noGrp="1"/>
          </p:cNvSpPr>
          <p:nvPr>
            <p:ph idx="1"/>
          </p:nvPr>
        </p:nvSpPr>
        <p:spPr>
          <a:xfrm>
            <a:off x="457200" y="1916113"/>
            <a:ext cx="8229600" cy="4033837"/>
          </a:xfrm>
        </p:spPr>
        <p:txBody>
          <a:bodyPr rtlCol="0">
            <a:normAutofit/>
          </a:bodyPr>
          <a:lstStyle/>
          <a:p>
            <a:pPr eaLnBrk="1" fontAlgn="auto" hangingPunct="1">
              <a:spcAft>
                <a:spcPts val="0"/>
              </a:spcAft>
              <a:buFont typeface="Arial" pitchFamily="34" charset="0"/>
              <a:buChar char="•"/>
              <a:defRPr/>
            </a:pPr>
            <a:r>
              <a:rPr lang="en-US" dirty="0" err="1" smtClean="0"/>
              <a:t>Ausrichtung</a:t>
            </a:r>
            <a:r>
              <a:rPr lang="en-US" dirty="0" smtClean="0"/>
              <a:t>: Links</a:t>
            </a:r>
          </a:p>
          <a:p>
            <a:pPr eaLnBrk="1" fontAlgn="auto" hangingPunct="1">
              <a:spcAft>
                <a:spcPts val="0"/>
              </a:spcAft>
              <a:buFont typeface="Arial" pitchFamily="34" charset="0"/>
              <a:buChar char="•"/>
              <a:defRPr/>
            </a:pPr>
            <a:r>
              <a:rPr lang="en-US" dirty="0" err="1" smtClean="0"/>
              <a:t>Parteipräsident</a:t>
            </a:r>
            <a:r>
              <a:rPr lang="en-US" dirty="0" smtClean="0"/>
              <a:t>: </a:t>
            </a:r>
            <a:r>
              <a:rPr lang="en-US" dirty="0" err="1" smtClean="0"/>
              <a:t>Ueli</a:t>
            </a:r>
            <a:r>
              <a:rPr lang="en-US" dirty="0" smtClean="0"/>
              <a:t> </a:t>
            </a:r>
            <a:r>
              <a:rPr lang="en-US" dirty="0" err="1" smtClean="0"/>
              <a:t>Leuenberger</a:t>
            </a:r>
            <a:endParaRPr lang="en-US" dirty="0" smtClean="0"/>
          </a:p>
          <a:p>
            <a:pPr eaLnBrk="1" fontAlgn="auto" hangingPunct="1">
              <a:spcAft>
                <a:spcPts val="0"/>
              </a:spcAft>
              <a:buFont typeface="Arial" pitchFamily="34" charset="0"/>
              <a:buChar char="•"/>
              <a:defRPr/>
            </a:pPr>
            <a:r>
              <a:rPr lang="en-US" dirty="0" smtClean="0"/>
              <a:t>BL-</a:t>
            </a:r>
            <a:r>
              <a:rPr lang="en-US" dirty="0" err="1" smtClean="0"/>
              <a:t>Nationalrätin</a:t>
            </a:r>
            <a:r>
              <a:rPr lang="en-US" dirty="0" smtClean="0"/>
              <a:t>: </a:t>
            </a:r>
            <a:r>
              <a:rPr lang="en-US" dirty="0" smtClean="0"/>
              <a:t>Maya Graf</a:t>
            </a:r>
            <a:endParaRPr lang="en-US" dirty="0"/>
          </a:p>
          <a:p>
            <a:pPr eaLnBrk="1" fontAlgn="auto" hangingPunct="1">
              <a:spcAft>
                <a:spcPts val="0"/>
              </a:spcAft>
              <a:buFont typeface="Arial" pitchFamily="34" charset="0"/>
              <a:buChar char="•"/>
              <a:defRPr/>
            </a:pPr>
            <a:r>
              <a:rPr lang="en-US" dirty="0" err="1" smtClean="0"/>
              <a:t>Bundesräte</a:t>
            </a:r>
            <a:r>
              <a:rPr lang="en-US" dirty="0" smtClean="0"/>
              <a:t>: </a:t>
            </a:r>
            <a:r>
              <a:rPr lang="en-US" dirty="0" err="1" smtClean="0"/>
              <a:t>keine</a:t>
            </a:r>
            <a:endParaRPr lang="en-US" dirty="0" smtClean="0"/>
          </a:p>
          <a:p>
            <a:pPr eaLnBrk="1" fontAlgn="auto" hangingPunct="1">
              <a:spcAft>
                <a:spcPts val="0"/>
              </a:spcAft>
              <a:buFont typeface="Arial" pitchFamily="34" charset="0"/>
              <a:buChar char="•"/>
              <a:defRPr/>
            </a:pPr>
            <a:r>
              <a:rPr lang="en-US" dirty="0" err="1" smtClean="0"/>
              <a:t>Regierungsrat</a:t>
            </a:r>
            <a:r>
              <a:rPr lang="en-US" dirty="0" smtClean="0"/>
              <a:t>: </a:t>
            </a:r>
            <a:r>
              <a:rPr lang="en-US" dirty="0" smtClean="0"/>
              <a:t/>
            </a:r>
            <a:br>
              <a:rPr lang="en-US" dirty="0" smtClean="0"/>
            </a:br>
            <a:r>
              <a:rPr lang="en-US" dirty="0" smtClean="0"/>
              <a:t>Isaac </a:t>
            </a:r>
            <a:r>
              <a:rPr lang="en-US" dirty="0" err="1" smtClean="0"/>
              <a:t>Reber</a:t>
            </a:r>
            <a:endParaRPr lang="en-US" dirty="0" smtClean="0"/>
          </a:p>
          <a:p>
            <a:pPr eaLnBrk="1" fontAlgn="auto" hangingPunct="1">
              <a:spcAft>
                <a:spcPts val="0"/>
              </a:spcAft>
              <a:buFont typeface="Arial" pitchFamily="34" charset="0"/>
              <a:buNone/>
              <a:defRPr/>
            </a:pPr>
            <a:endParaRPr lang="en-US" dirty="0"/>
          </a:p>
        </p:txBody>
      </p:sp>
      <p:pic>
        <p:nvPicPr>
          <p:cNvPr id="24580" name="Grafik 6" descr="gruene.png"/>
          <p:cNvPicPr>
            <a:picLocks noChangeAspect="1"/>
          </p:cNvPicPr>
          <p:nvPr/>
        </p:nvPicPr>
        <p:blipFill>
          <a:blip r:embed="rId3" cstate="print">
            <a:extLst>
              <a:ext uri="{28A0092B-C50C-407E-A947-70E740481C1C}">
                <a14:useLocalDpi xmlns:a14="http://schemas.microsoft.com/office/drawing/2010/main" val="0"/>
              </a:ext>
            </a:extLst>
          </a:blip>
          <a:srcRect b="12541"/>
          <a:stretch>
            <a:fillRect/>
          </a:stretch>
        </p:blipFill>
        <p:spPr bwMode="auto">
          <a:xfrm>
            <a:off x="6300788" y="1196975"/>
            <a:ext cx="23336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4499992" y="4047331"/>
            <a:ext cx="3929062" cy="2000250"/>
            <a:chOff x="5143500" y="4276725"/>
            <a:chExt cx="3929062" cy="2000250"/>
          </a:xfrm>
        </p:grpSpPr>
        <p:sp>
          <p:nvSpPr>
            <p:cNvPr id="8" name="Rechteck 7"/>
            <p:cNvSpPr/>
            <p:nvPr/>
          </p:nvSpPr>
          <p:spPr>
            <a:xfrm>
              <a:off x="5143500" y="4276725"/>
              <a:ext cx="3929062" cy="200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de-CH" sz="4800" dirty="0" smtClean="0"/>
                <a:t>9.6%</a:t>
              </a:r>
              <a:endParaRPr lang="de-CH" sz="4800" dirty="0"/>
            </a:p>
            <a:p>
              <a:pPr algn="r" fontAlgn="auto">
                <a:spcBef>
                  <a:spcPts val="0"/>
                </a:spcBef>
                <a:spcAft>
                  <a:spcPts val="0"/>
                </a:spcAft>
                <a:defRPr/>
              </a:pPr>
              <a:endParaRPr lang="de-CH" sz="4800" dirty="0"/>
            </a:p>
            <a:p>
              <a:pPr algn="r" fontAlgn="auto">
                <a:spcBef>
                  <a:spcPts val="0"/>
                </a:spcBef>
                <a:spcAft>
                  <a:spcPts val="0"/>
                </a:spcAft>
                <a:defRPr/>
              </a:pPr>
              <a:r>
                <a:rPr lang="de-CH" dirty="0"/>
                <a:t>Wähleranteil </a:t>
              </a:r>
              <a:r>
                <a:rPr lang="de-CH" dirty="0" smtClean="0"/>
                <a:t>Nationalratswahlen </a:t>
              </a:r>
              <a:r>
                <a:rPr lang="de-CH" dirty="0"/>
                <a:t>2007</a:t>
              </a:r>
            </a:p>
          </p:txBody>
        </p:sp>
        <p:pic>
          <p:nvPicPr>
            <p:cNvPr id="24582"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9556" y="4276725"/>
              <a:ext cx="192246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604" name="Grafik 9" descr="gruene.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sp.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Ablauf</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rtlCol="0">
            <a:normAutofit/>
          </a:bodyPr>
          <a:lstStyle/>
          <a:p>
            <a:pPr marL="514350" indent="-514350" eaLnBrk="1" fontAlgn="auto" hangingPunct="1">
              <a:spcAft>
                <a:spcPts val="0"/>
              </a:spcAft>
              <a:buFont typeface="+mj-lt"/>
              <a:buAutoNum type="arabicPeriod"/>
              <a:defRPr/>
            </a:pPr>
            <a:r>
              <a:rPr lang="de-CH" dirty="0" smtClean="0"/>
              <a:t>Regierungssystem</a:t>
            </a:r>
          </a:p>
          <a:p>
            <a:pPr marL="914400" lvl="1" indent="-514350" eaLnBrk="1" fontAlgn="auto" hangingPunct="1">
              <a:spcAft>
                <a:spcPts val="0"/>
              </a:spcAft>
              <a:buFont typeface="+mj-lt"/>
              <a:buAutoNum type="alphaLcParenR"/>
              <a:defRPr/>
            </a:pPr>
            <a:r>
              <a:rPr lang="de-CH" dirty="0" smtClean="0"/>
              <a:t>National</a:t>
            </a:r>
          </a:p>
          <a:p>
            <a:pPr marL="914400" lvl="1" indent="-514350" eaLnBrk="1" fontAlgn="auto" hangingPunct="1">
              <a:spcAft>
                <a:spcPts val="0"/>
              </a:spcAft>
              <a:buFont typeface="+mj-lt"/>
              <a:buAutoNum type="alphaLcParenR"/>
              <a:defRPr/>
            </a:pPr>
            <a:r>
              <a:rPr lang="de-CH" dirty="0" smtClean="0"/>
              <a:t>Kantonal</a:t>
            </a:r>
          </a:p>
          <a:p>
            <a:pPr marL="514350" indent="-514350" eaLnBrk="1" fontAlgn="auto" hangingPunct="1">
              <a:spcAft>
                <a:spcPts val="0"/>
              </a:spcAft>
              <a:buFont typeface="+mj-lt"/>
              <a:buAutoNum type="arabicPeriod"/>
              <a:defRPr/>
            </a:pPr>
            <a:r>
              <a:rPr lang="de-CH" dirty="0" smtClean="0"/>
              <a:t>Bundesversammlung</a:t>
            </a:r>
          </a:p>
          <a:p>
            <a:pPr marL="514350" indent="-514350" eaLnBrk="1" fontAlgn="auto" hangingPunct="1">
              <a:spcAft>
                <a:spcPts val="0"/>
              </a:spcAft>
              <a:buFont typeface="+mj-lt"/>
              <a:buAutoNum type="arabicPeriod"/>
              <a:defRPr/>
            </a:pPr>
            <a:r>
              <a:rPr lang="de-CH" dirty="0" smtClean="0"/>
              <a:t>Parteienlandschaft</a:t>
            </a:r>
          </a:p>
          <a:p>
            <a:pPr marL="514350" indent="-514350" eaLnBrk="1" fontAlgn="auto" hangingPunct="1">
              <a:spcAft>
                <a:spcPts val="0"/>
              </a:spcAft>
              <a:buFont typeface="+mj-lt"/>
              <a:buAutoNum type="arabicPeriod"/>
              <a:defRPr/>
            </a:pPr>
            <a:r>
              <a:rPr lang="de-CH" dirty="0" smtClean="0"/>
              <a:t>Wahlsysteme</a:t>
            </a:r>
          </a:p>
          <a:p>
            <a:pPr marL="514350" indent="-514350" eaLnBrk="1" fontAlgn="auto" hangingPunct="1">
              <a:spcAft>
                <a:spcPts val="0"/>
              </a:spcAft>
              <a:buFont typeface="+mj-lt"/>
              <a:buAutoNum type="arabicPeriod"/>
              <a:defRPr/>
            </a:pPr>
            <a:r>
              <a:rPr lang="de-CH" dirty="0" smtClean="0"/>
              <a:t>Wie fülle ich einen Wahlzettel aus?</a:t>
            </a:r>
          </a:p>
          <a:p>
            <a:pPr eaLnBrk="1" fontAlgn="auto" hangingPunct="1">
              <a:spcAft>
                <a:spcPts val="0"/>
              </a:spcAft>
              <a:buFont typeface="Arial" pitchFamily="34" charset="0"/>
              <a:buNone/>
              <a:defRPr/>
            </a:pPr>
            <a:endParaRPr lang="de-CH" dirty="0" smtClean="0"/>
          </a:p>
          <a:p>
            <a:pPr eaLnBrk="1" fontAlgn="auto" hangingPunct="1">
              <a:spcAft>
                <a:spcPts val="0"/>
              </a:spcAft>
              <a:buFont typeface="Arial" pitchFamily="34" charset="0"/>
              <a:buChar char="•"/>
              <a:defRPr/>
            </a:pPr>
            <a:endParaRPr lang="de-CH"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Sozialdemokratische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(SP)</a:t>
            </a:r>
            <a:endParaRPr lang="en-US" dirty="0">
              <a:effectLst>
                <a:outerShdw blurRad="38100" dist="38100" dir="2700000" algn="tl">
                  <a:srgbClr val="000000">
                    <a:alpha val="43137"/>
                  </a:srgbClr>
                </a:outerShdw>
              </a:effectLst>
            </a:endParaRPr>
          </a:p>
        </p:txBody>
      </p:sp>
      <p:sp>
        <p:nvSpPr>
          <p:cNvPr id="26627" name="Inhaltsplatzhalter 4"/>
          <p:cNvSpPr>
            <a:spLocks noGrp="1"/>
          </p:cNvSpPr>
          <p:nvPr>
            <p:ph idx="1"/>
          </p:nvPr>
        </p:nvSpPr>
        <p:spPr>
          <a:xfrm>
            <a:off x="457200" y="1844675"/>
            <a:ext cx="8229600" cy="4525963"/>
          </a:xfrm>
        </p:spPr>
        <p:txBody>
          <a:bodyPr/>
          <a:lstStyle/>
          <a:p>
            <a:pPr eaLnBrk="1" hangingPunct="1"/>
            <a:r>
              <a:rPr lang="en-US" sz="2800" dirty="0" err="1" smtClean="0"/>
              <a:t>Ausrichtung</a:t>
            </a:r>
            <a:r>
              <a:rPr lang="en-US" sz="2800" dirty="0" smtClean="0"/>
              <a:t>: Links</a:t>
            </a:r>
          </a:p>
          <a:p>
            <a:pPr eaLnBrk="1" hangingPunct="1"/>
            <a:r>
              <a:rPr lang="en-US" sz="2800" dirty="0" err="1" smtClean="0"/>
              <a:t>Parteipräsident</a:t>
            </a:r>
            <a:r>
              <a:rPr lang="en-US" sz="2800" dirty="0" smtClean="0"/>
              <a:t>: </a:t>
            </a:r>
            <a:r>
              <a:rPr lang="en-US" sz="2800" dirty="0" smtClean="0"/>
              <a:t>Christian </a:t>
            </a:r>
            <a:r>
              <a:rPr lang="en-US" sz="2800" dirty="0" err="1" smtClean="0"/>
              <a:t>Levrat</a:t>
            </a:r>
            <a:endParaRPr lang="en-US" sz="2800" dirty="0"/>
          </a:p>
          <a:p>
            <a:pPr eaLnBrk="1" hangingPunct="1"/>
            <a:r>
              <a:rPr lang="en-US" sz="2800" dirty="0" smtClean="0"/>
              <a:t>BL-</a:t>
            </a:r>
            <a:r>
              <a:rPr lang="en-US" sz="2800" dirty="0" err="1" smtClean="0"/>
              <a:t>Nationalräte</a:t>
            </a:r>
            <a:r>
              <a:rPr lang="en-US" sz="2800" dirty="0" smtClean="0"/>
              <a:t>: Susanne </a:t>
            </a:r>
            <a:r>
              <a:rPr lang="en-US" sz="2800" dirty="0" err="1" smtClean="0"/>
              <a:t>Leutenegger</a:t>
            </a:r>
            <a:r>
              <a:rPr lang="en-US" sz="2800" dirty="0" smtClean="0"/>
              <a:t> </a:t>
            </a:r>
            <a:r>
              <a:rPr lang="en-US" sz="2800" dirty="0" err="1" smtClean="0"/>
              <a:t>Oberholzer</a:t>
            </a:r>
            <a:r>
              <a:rPr lang="en-US" sz="2800" dirty="0" smtClean="0"/>
              <a:t>, Eric </a:t>
            </a:r>
            <a:r>
              <a:rPr lang="en-US" sz="2800" dirty="0" err="1" smtClean="0"/>
              <a:t>Nussbaumer</a:t>
            </a:r>
            <a:endParaRPr lang="en-US" sz="2800" dirty="0" smtClean="0"/>
          </a:p>
          <a:p>
            <a:pPr eaLnBrk="1" hangingPunct="1"/>
            <a:r>
              <a:rPr lang="en-US" sz="2800" dirty="0" err="1" smtClean="0"/>
              <a:t>Bundesrätinnen</a:t>
            </a:r>
            <a:r>
              <a:rPr lang="en-US" sz="2800" dirty="0" smtClean="0"/>
              <a:t>: </a:t>
            </a:r>
            <a:r>
              <a:rPr lang="en-US" sz="2800" dirty="0" err="1" smtClean="0"/>
              <a:t>Micheline</a:t>
            </a:r>
            <a:r>
              <a:rPr lang="en-US" sz="2800" dirty="0" smtClean="0"/>
              <a:t> </a:t>
            </a:r>
            <a:r>
              <a:rPr lang="en-US" sz="2800" dirty="0" err="1" smtClean="0"/>
              <a:t>Calmy</a:t>
            </a:r>
            <a:r>
              <a:rPr lang="en-US" sz="2800" dirty="0" smtClean="0"/>
              <a:t>-Rey, </a:t>
            </a:r>
            <a:r>
              <a:rPr lang="en-US" sz="2800" dirty="0" err="1" smtClean="0"/>
              <a:t>Simonetta</a:t>
            </a:r>
            <a:r>
              <a:rPr lang="en-US" sz="2800" dirty="0" smtClean="0"/>
              <a:t> </a:t>
            </a:r>
            <a:r>
              <a:rPr lang="en-US" sz="2800" dirty="0" err="1" smtClean="0"/>
              <a:t>Sommaruga</a:t>
            </a:r>
            <a:r>
              <a:rPr lang="en-US" sz="2800" dirty="0" smtClean="0"/>
              <a:t> </a:t>
            </a:r>
          </a:p>
          <a:p>
            <a:pPr eaLnBrk="1" hangingPunct="1"/>
            <a:r>
              <a:rPr lang="en-US" sz="2800" dirty="0" err="1" smtClean="0"/>
              <a:t>Regierungsrat</a:t>
            </a:r>
            <a:r>
              <a:rPr lang="en-US" sz="2800" dirty="0" smtClean="0"/>
              <a:t>:</a:t>
            </a:r>
            <a:br>
              <a:rPr lang="en-US" sz="2800" dirty="0" smtClean="0"/>
            </a:br>
            <a:r>
              <a:rPr lang="en-US" sz="2800" dirty="0" err="1" smtClean="0"/>
              <a:t>Urs</a:t>
            </a:r>
            <a:r>
              <a:rPr lang="en-US" sz="2800" dirty="0" smtClean="0"/>
              <a:t> </a:t>
            </a:r>
            <a:r>
              <a:rPr lang="en-US" sz="2800" dirty="0" err="1" smtClean="0"/>
              <a:t>Wüthrich</a:t>
            </a:r>
            <a:endParaRPr lang="en-US" sz="2800" dirty="0" smtClean="0"/>
          </a:p>
          <a:p>
            <a:pPr eaLnBrk="1" hangingPunct="1">
              <a:buFont typeface="Arial" charset="0"/>
              <a:buNone/>
            </a:pPr>
            <a:endParaRPr lang="en-US" dirty="0" smtClean="0"/>
          </a:p>
          <a:p>
            <a:pPr eaLnBrk="1" hangingPunct="1">
              <a:buFont typeface="Arial" charset="0"/>
              <a:buNone/>
            </a:pPr>
            <a:endParaRPr lang="en-US" dirty="0" smtClean="0"/>
          </a:p>
        </p:txBody>
      </p:sp>
      <p:pic>
        <p:nvPicPr>
          <p:cNvPr id="26628" name="Grafik 5" descr="s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1412875"/>
            <a:ext cx="1352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uppieren 6"/>
          <p:cNvGrpSpPr>
            <a:grpSpLocks/>
          </p:cNvGrpSpPr>
          <p:nvPr/>
        </p:nvGrpSpPr>
        <p:grpSpPr bwMode="auto">
          <a:xfrm>
            <a:off x="5003800" y="4483035"/>
            <a:ext cx="3743325" cy="1778000"/>
            <a:chOff x="4716016" y="4294076"/>
            <a:chExt cx="3528392" cy="2303276"/>
          </a:xfrm>
        </p:grpSpPr>
        <p:sp>
          <p:nvSpPr>
            <p:cNvPr id="8" name="Rechteck 7"/>
            <p:cNvSpPr/>
            <p:nvPr/>
          </p:nvSpPr>
          <p:spPr>
            <a:xfrm>
              <a:off x="4716016" y="4294076"/>
              <a:ext cx="3528392" cy="2303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de-CH" sz="4800" dirty="0" smtClean="0"/>
                <a:t>19.5 </a:t>
              </a:r>
              <a:r>
                <a:rPr lang="de-CH" sz="4800" dirty="0"/>
                <a:t>% </a:t>
              </a:r>
            </a:p>
            <a:p>
              <a:pPr algn="r" fontAlgn="auto">
                <a:spcBef>
                  <a:spcPts val="0"/>
                </a:spcBef>
                <a:spcAft>
                  <a:spcPts val="0"/>
                </a:spcAft>
                <a:defRPr/>
              </a:pPr>
              <a:endParaRPr lang="de-CH" sz="3200" dirty="0"/>
            </a:p>
            <a:p>
              <a:pPr algn="r" fontAlgn="auto">
                <a:spcBef>
                  <a:spcPts val="0"/>
                </a:spcBef>
                <a:spcAft>
                  <a:spcPts val="0"/>
                </a:spcAft>
                <a:defRPr/>
              </a:pPr>
              <a:r>
                <a:rPr lang="de-CH" sz="1600" dirty="0" smtClean="0"/>
                <a:t>Wähleranteil Nationalratswahlen </a:t>
              </a:r>
              <a:r>
                <a:rPr lang="de-CH" sz="1600" dirty="0"/>
                <a:t>2007</a:t>
              </a:r>
            </a:p>
          </p:txBody>
        </p:sp>
        <p:pic>
          <p:nvPicPr>
            <p:cNvPr id="26631"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712" y="4294076"/>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652" name="Grafik 9" descr="gruene.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Gruenliberal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Grafik 11" descr="sp.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Grünliberale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(GLP)</a:t>
            </a:r>
            <a:endParaRPr lang="en-US" dirty="0">
              <a:effectLst>
                <a:outerShdw blurRad="38100" dist="38100" dir="2700000" algn="tl">
                  <a:srgbClr val="000000">
                    <a:alpha val="43137"/>
                  </a:srgbClr>
                </a:outerShdw>
              </a:effectLst>
            </a:endParaRPr>
          </a:p>
        </p:txBody>
      </p:sp>
      <p:sp>
        <p:nvSpPr>
          <p:cNvPr id="28675" name="Inhaltsplatzhalter 4"/>
          <p:cNvSpPr>
            <a:spLocks noGrp="1"/>
          </p:cNvSpPr>
          <p:nvPr>
            <p:ph idx="1"/>
          </p:nvPr>
        </p:nvSpPr>
        <p:spPr>
          <a:xfrm>
            <a:off x="457200" y="1857375"/>
            <a:ext cx="8229600" cy="4729163"/>
          </a:xfrm>
        </p:spPr>
        <p:txBody>
          <a:bodyPr/>
          <a:lstStyle/>
          <a:p>
            <a:pPr eaLnBrk="1" hangingPunct="1"/>
            <a:r>
              <a:rPr lang="en-US" dirty="0" err="1" smtClean="0"/>
              <a:t>Ausrichtung</a:t>
            </a:r>
            <a:r>
              <a:rPr lang="en-US" dirty="0" smtClean="0"/>
              <a:t>: </a:t>
            </a:r>
            <a:r>
              <a:rPr lang="en-US" dirty="0" err="1" smtClean="0"/>
              <a:t>Mitte</a:t>
            </a:r>
            <a:r>
              <a:rPr lang="en-US" dirty="0" smtClean="0"/>
              <a:t> </a:t>
            </a:r>
            <a:r>
              <a:rPr lang="en-US" dirty="0" smtClean="0"/>
              <a:t>links</a:t>
            </a:r>
            <a:endParaRPr lang="en-US" dirty="0" smtClean="0"/>
          </a:p>
          <a:p>
            <a:pPr eaLnBrk="1" hangingPunct="1"/>
            <a:r>
              <a:rPr lang="en-US" dirty="0" err="1" smtClean="0"/>
              <a:t>Parteipräsident</a:t>
            </a:r>
            <a:r>
              <a:rPr lang="en-US" dirty="0" smtClean="0"/>
              <a:t>: Martin </a:t>
            </a:r>
            <a:r>
              <a:rPr lang="en-US" dirty="0" err="1" smtClean="0"/>
              <a:t>Bäumle</a:t>
            </a:r>
            <a:endParaRPr lang="en-US" dirty="0" smtClean="0"/>
          </a:p>
          <a:p>
            <a:pPr eaLnBrk="1" hangingPunct="1"/>
            <a:r>
              <a:rPr lang="en-US" dirty="0" smtClean="0">
                <a:solidFill>
                  <a:schemeClr val="tx1">
                    <a:lumMod val="95000"/>
                    <a:lumOff val="5000"/>
                  </a:schemeClr>
                </a:solidFill>
              </a:rPr>
              <a:t>BL-</a:t>
            </a:r>
            <a:r>
              <a:rPr lang="en-US" dirty="0" err="1" smtClean="0">
                <a:solidFill>
                  <a:schemeClr val="tx1">
                    <a:lumMod val="95000"/>
                    <a:lumOff val="5000"/>
                  </a:schemeClr>
                </a:solidFill>
              </a:rPr>
              <a:t>Nationalräte</a:t>
            </a:r>
            <a:r>
              <a:rPr lang="en-US" dirty="0" smtClean="0">
                <a:solidFill>
                  <a:schemeClr val="tx1">
                    <a:lumMod val="95000"/>
                    <a:lumOff val="5000"/>
                  </a:schemeClr>
                </a:solidFill>
              </a:rPr>
              <a:t>: </a:t>
            </a:r>
            <a:r>
              <a:rPr lang="en-US" dirty="0" err="1" smtClean="0">
                <a:solidFill>
                  <a:schemeClr val="tx1">
                    <a:lumMod val="95000"/>
                    <a:lumOff val="5000"/>
                  </a:schemeClr>
                </a:solidFill>
              </a:rPr>
              <a:t>keine</a:t>
            </a:r>
            <a:endParaRPr lang="en-US" dirty="0" smtClean="0">
              <a:solidFill>
                <a:schemeClr val="tx1">
                  <a:lumMod val="95000"/>
                  <a:lumOff val="5000"/>
                </a:schemeClr>
              </a:solidFill>
            </a:endParaRPr>
          </a:p>
          <a:p>
            <a:pPr eaLnBrk="1" hangingPunct="1"/>
            <a:r>
              <a:rPr lang="en-US" dirty="0" err="1" smtClean="0"/>
              <a:t>Keine</a:t>
            </a:r>
            <a:r>
              <a:rPr lang="en-US" dirty="0" smtClean="0"/>
              <a:t> </a:t>
            </a:r>
            <a:r>
              <a:rPr lang="en-US" dirty="0" err="1" smtClean="0"/>
              <a:t>Vertretung</a:t>
            </a:r>
            <a:r>
              <a:rPr lang="en-US" dirty="0" smtClean="0"/>
              <a:t> </a:t>
            </a:r>
            <a:r>
              <a:rPr lang="en-US" dirty="0" err="1" smtClean="0"/>
              <a:t>im</a:t>
            </a:r>
            <a:r>
              <a:rPr lang="en-US" dirty="0" smtClean="0"/>
              <a:t/>
            </a:r>
            <a:br>
              <a:rPr lang="en-US" dirty="0" smtClean="0"/>
            </a:br>
            <a:r>
              <a:rPr lang="en-US" dirty="0" err="1" smtClean="0"/>
              <a:t>Bundes</a:t>
            </a:r>
            <a:r>
              <a:rPr lang="en-US" dirty="0" smtClean="0"/>
              <a:t>- und </a:t>
            </a:r>
            <a:br>
              <a:rPr lang="en-US" dirty="0" smtClean="0"/>
            </a:br>
            <a:r>
              <a:rPr lang="en-US" dirty="0" err="1" smtClean="0"/>
              <a:t>Regierungsrat</a:t>
            </a:r>
            <a:endParaRPr lang="en-US" dirty="0" smtClean="0"/>
          </a:p>
          <a:p>
            <a:pPr eaLnBrk="1" hangingPunct="1"/>
            <a:r>
              <a:rPr lang="en-US" dirty="0" err="1" smtClean="0"/>
              <a:t>Parteigründung</a:t>
            </a:r>
            <a:r>
              <a:rPr lang="en-US" dirty="0" smtClean="0"/>
              <a:t> </a:t>
            </a:r>
            <a:r>
              <a:rPr lang="en-US" dirty="0" err="1" smtClean="0"/>
              <a:t>erst</a:t>
            </a:r>
            <a:r>
              <a:rPr lang="en-US" dirty="0" smtClean="0"/>
              <a:t/>
            </a:r>
            <a:br>
              <a:rPr lang="en-US" dirty="0" smtClean="0"/>
            </a:br>
            <a:r>
              <a:rPr lang="en-US" dirty="0" err="1" smtClean="0"/>
              <a:t>im</a:t>
            </a:r>
            <a:r>
              <a:rPr lang="en-US" dirty="0" smtClean="0"/>
              <a:t> </a:t>
            </a:r>
            <a:r>
              <a:rPr lang="en-US" dirty="0" err="1" smtClean="0"/>
              <a:t>Jahr</a:t>
            </a:r>
            <a:r>
              <a:rPr lang="en-US" dirty="0" smtClean="0"/>
              <a:t> 2007</a:t>
            </a:r>
          </a:p>
          <a:p>
            <a:pPr eaLnBrk="1" hangingPunct="1">
              <a:buFont typeface="Arial" charset="0"/>
              <a:buNone/>
            </a:pPr>
            <a:endParaRPr lang="en-US" dirty="0" smtClean="0"/>
          </a:p>
        </p:txBody>
      </p:sp>
      <p:pic>
        <p:nvPicPr>
          <p:cNvPr id="28676" name="Grafik 5" descr="Gruenliberale.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1341438"/>
            <a:ext cx="203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uppieren 6"/>
          <p:cNvGrpSpPr>
            <a:grpSpLocks/>
          </p:cNvGrpSpPr>
          <p:nvPr/>
        </p:nvGrpSpPr>
        <p:grpSpPr bwMode="auto">
          <a:xfrm>
            <a:off x="4427983" y="3789362"/>
            <a:ext cx="4104829" cy="2231925"/>
            <a:chOff x="4140301" y="4293095"/>
            <a:chExt cx="4104107" cy="2666370"/>
          </a:xfrm>
        </p:grpSpPr>
        <p:sp>
          <p:nvSpPr>
            <p:cNvPr id="8" name="Rechteck 7"/>
            <p:cNvSpPr/>
            <p:nvPr/>
          </p:nvSpPr>
          <p:spPr>
            <a:xfrm>
              <a:off x="4140301" y="4293095"/>
              <a:ext cx="4104107" cy="2666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de-CH" sz="4800" dirty="0"/>
                <a:t>0 % </a:t>
              </a:r>
            </a:p>
            <a:p>
              <a:pPr algn="r" fontAlgn="auto">
                <a:spcBef>
                  <a:spcPts val="0"/>
                </a:spcBef>
                <a:spcAft>
                  <a:spcPts val="0"/>
                </a:spcAft>
                <a:defRPr/>
              </a:pPr>
              <a:endParaRPr lang="de-CH" sz="3200" dirty="0"/>
            </a:p>
            <a:p>
              <a:pPr algn="r" fontAlgn="auto">
                <a:spcBef>
                  <a:spcPts val="0"/>
                </a:spcBef>
                <a:spcAft>
                  <a:spcPts val="0"/>
                </a:spcAft>
                <a:defRPr/>
              </a:pPr>
              <a:r>
                <a:rPr lang="de-CH" dirty="0"/>
                <a:t>Wähleranteil </a:t>
              </a:r>
              <a:r>
                <a:rPr lang="de-CH" dirty="0" smtClean="0"/>
                <a:t>Nationalratswahlen </a:t>
              </a:r>
              <a:r>
                <a:rPr lang="de-CH" dirty="0"/>
                <a:t>2007</a:t>
              </a:r>
            </a:p>
          </p:txBody>
        </p:sp>
        <p:pic>
          <p:nvPicPr>
            <p:cNvPr id="28679"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768" y="4377516"/>
              <a:ext cx="1714500"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700" name="Grafik 9" descr="gruene.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Grafik 10" descr="Gruenliberal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Grafik 11" descr="sp.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descr="evp.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1775" y="2781300"/>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Evangelische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Volkspartei</a:t>
            </a:r>
            <a:r>
              <a:rPr lang="en-US" dirty="0" smtClean="0">
                <a:effectLst>
                  <a:outerShdw blurRad="38100" dist="38100" dir="2700000" algn="tl">
                    <a:srgbClr val="000000">
                      <a:alpha val="43137"/>
                    </a:srgbClr>
                  </a:outerShdw>
                </a:effectLst>
              </a:rPr>
              <a:t> (EVP)</a:t>
            </a:r>
            <a:endParaRPr lang="en-US" dirty="0">
              <a:effectLst>
                <a:outerShdw blurRad="38100" dist="38100" dir="2700000" algn="tl">
                  <a:srgbClr val="000000">
                    <a:alpha val="43137"/>
                  </a:srgbClr>
                </a:outerShdw>
              </a:effectLst>
            </a:endParaRPr>
          </a:p>
        </p:txBody>
      </p:sp>
      <p:sp>
        <p:nvSpPr>
          <p:cNvPr id="30723" name="Inhaltsplatzhalter 4"/>
          <p:cNvSpPr>
            <a:spLocks noGrp="1"/>
          </p:cNvSpPr>
          <p:nvPr>
            <p:ph idx="1"/>
          </p:nvPr>
        </p:nvSpPr>
        <p:spPr>
          <a:xfrm>
            <a:off x="457200" y="1855788"/>
            <a:ext cx="8229600" cy="4525962"/>
          </a:xfrm>
        </p:spPr>
        <p:txBody>
          <a:bodyPr/>
          <a:lstStyle/>
          <a:p>
            <a:pPr eaLnBrk="1" hangingPunct="1"/>
            <a:r>
              <a:rPr lang="en-US" dirty="0" err="1" smtClean="0"/>
              <a:t>Ausrichtung</a:t>
            </a:r>
            <a:r>
              <a:rPr lang="en-US" dirty="0" smtClean="0"/>
              <a:t>: </a:t>
            </a:r>
            <a:r>
              <a:rPr lang="en-US" dirty="0" err="1" smtClean="0"/>
              <a:t>Mitte</a:t>
            </a:r>
            <a:r>
              <a:rPr lang="en-US" dirty="0" smtClean="0"/>
              <a:t> </a:t>
            </a:r>
            <a:r>
              <a:rPr lang="en-US" dirty="0" smtClean="0"/>
              <a:t>links</a:t>
            </a:r>
            <a:endParaRPr lang="en-US" dirty="0" smtClean="0"/>
          </a:p>
          <a:p>
            <a:pPr eaLnBrk="1" hangingPunct="1"/>
            <a:r>
              <a:rPr lang="en-US" dirty="0" err="1" smtClean="0"/>
              <a:t>Parteipräsident</a:t>
            </a:r>
            <a:r>
              <a:rPr lang="en-US" dirty="0" smtClean="0"/>
              <a:t>: </a:t>
            </a:r>
            <a:r>
              <a:rPr lang="en-US" dirty="0" err="1" smtClean="0"/>
              <a:t>Heiner</a:t>
            </a:r>
            <a:r>
              <a:rPr lang="en-US" dirty="0" smtClean="0"/>
              <a:t> </a:t>
            </a:r>
            <a:r>
              <a:rPr lang="en-US" dirty="0" err="1" smtClean="0"/>
              <a:t>Studer</a:t>
            </a:r>
            <a:endParaRPr lang="en-US" dirty="0" smtClean="0"/>
          </a:p>
          <a:p>
            <a:pPr eaLnBrk="1" hangingPunct="1"/>
            <a:r>
              <a:rPr lang="en-US" dirty="0" smtClean="0"/>
              <a:t>BL-</a:t>
            </a:r>
            <a:r>
              <a:rPr lang="en-US" dirty="0" err="1" smtClean="0"/>
              <a:t>Nationalräte</a:t>
            </a:r>
            <a:r>
              <a:rPr lang="en-US" dirty="0" smtClean="0"/>
              <a:t>: </a:t>
            </a:r>
            <a:r>
              <a:rPr lang="en-US" dirty="0" err="1" smtClean="0"/>
              <a:t>keine</a:t>
            </a:r>
            <a:endParaRPr lang="en-US" dirty="0"/>
          </a:p>
          <a:p>
            <a:pPr eaLnBrk="1" hangingPunct="1"/>
            <a:r>
              <a:rPr lang="en-US" dirty="0" err="1" smtClean="0"/>
              <a:t>keine</a:t>
            </a:r>
            <a:r>
              <a:rPr lang="en-US" dirty="0" smtClean="0"/>
              <a:t> </a:t>
            </a:r>
            <a:r>
              <a:rPr lang="en-US" dirty="0" err="1" smtClean="0"/>
              <a:t>Vertretung</a:t>
            </a:r>
            <a:r>
              <a:rPr lang="en-US" dirty="0" smtClean="0"/>
              <a:t> </a:t>
            </a:r>
            <a:r>
              <a:rPr lang="en-US" dirty="0" err="1" smtClean="0"/>
              <a:t>im</a:t>
            </a:r>
            <a:r>
              <a:rPr lang="en-US" dirty="0" smtClean="0"/>
              <a:t> </a:t>
            </a:r>
            <a:r>
              <a:rPr lang="en-US" dirty="0" err="1" smtClean="0"/>
              <a:t>Bundes</a:t>
            </a:r>
            <a:r>
              <a:rPr lang="en-US" dirty="0" smtClean="0"/>
              <a:t>- und </a:t>
            </a:r>
            <a:r>
              <a:rPr lang="en-US" dirty="0" err="1" smtClean="0"/>
              <a:t>Regierungsrat</a:t>
            </a:r>
            <a:endParaRPr lang="en-US" dirty="0" smtClean="0"/>
          </a:p>
          <a:p>
            <a:pPr eaLnBrk="1" hangingPunct="1">
              <a:buFont typeface="Arial" charset="0"/>
              <a:buNone/>
            </a:pPr>
            <a:endParaRPr lang="en-US" dirty="0" smtClean="0"/>
          </a:p>
          <a:p>
            <a:pPr eaLnBrk="1" hangingPunct="1"/>
            <a:endParaRPr lang="en-US" dirty="0" smtClean="0"/>
          </a:p>
          <a:p>
            <a:pPr eaLnBrk="1" hangingPunct="1">
              <a:buFont typeface="Arial" charset="0"/>
              <a:buNone/>
            </a:pPr>
            <a:endParaRPr lang="en-US" dirty="0" smtClean="0"/>
          </a:p>
        </p:txBody>
      </p:sp>
      <p:pic>
        <p:nvPicPr>
          <p:cNvPr id="30724" name="Grafik 5" descr="evp.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1125538"/>
            <a:ext cx="2038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uppieren 6"/>
          <p:cNvGrpSpPr>
            <a:grpSpLocks/>
          </p:cNvGrpSpPr>
          <p:nvPr/>
        </p:nvGrpSpPr>
        <p:grpSpPr bwMode="auto">
          <a:xfrm>
            <a:off x="4788023" y="4154056"/>
            <a:ext cx="3887465" cy="1928812"/>
            <a:chOff x="4355877" y="4452010"/>
            <a:chExt cx="3888531" cy="2145342"/>
          </a:xfrm>
        </p:grpSpPr>
        <p:sp>
          <p:nvSpPr>
            <p:cNvPr id="8" name="Rechteck 7"/>
            <p:cNvSpPr/>
            <p:nvPr/>
          </p:nvSpPr>
          <p:spPr>
            <a:xfrm>
              <a:off x="4355877" y="4452010"/>
              <a:ext cx="3888531" cy="2145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endParaRPr lang="de-CH" sz="4800" dirty="0" smtClean="0"/>
            </a:p>
            <a:p>
              <a:pPr algn="r" fontAlgn="auto">
                <a:spcBef>
                  <a:spcPts val="0"/>
                </a:spcBef>
                <a:spcAft>
                  <a:spcPts val="0"/>
                </a:spcAft>
                <a:defRPr/>
              </a:pPr>
              <a:endParaRPr lang="de-CH" sz="4800" dirty="0"/>
            </a:p>
            <a:p>
              <a:pPr algn="r" fontAlgn="auto">
                <a:spcBef>
                  <a:spcPts val="0"/>
                </a:spcBef>
                <a:spcAft>
                  <a:spcPts val="0"/>
                </a:spcAft>
                <a:defRPr/>
              </a:pPr>
              <a:r>
                <a:rPr lang="de-CH" sz="4800" dirty="0" smtClean="0"/>
                <a:t>2.4% </a:t>
              </a:r>
              <a:endParaRPr lang="de-CH" sz="4800" dirty="0"/>
            </a:p>
            <a:p>
              <a:pPr algn="r" fontAlgn="auto">
                <a:spcBef>
                  <a:spcPts val="0"/>
                </a:spcBef>
                <a:spcAft>
                  <a:spcPts val="0"/>
                </a:spcAft>
                <a:defRPr/>
              </a:pPr>
              <a:endParaRPr lang="de-CH" sz="3200" dirty="0"/>
            </a:p>
            <a:p>
              <a:pPr algn="r" fontAlgn="auto">
                <a:spcBef>
                  <a:spcPts val="0"/>
                </a:spcBef>
                <a:spcAft>
                  <a:spcPts val="0"/>
                </a:spcAft>
                <a:defRPr/>
              </a:pPr>
              <a:r>
                <a:rPr lang="de-CH" dirty="0"/>
                <a:t>Wähleranteil </a:t>
              </a:r>
              <a:r>
                <a:rPr lang="de-CH" dirty="0" smtClean="0"/>
                <a:t>Nationalratswahlen </a:t>
              </a:r>
              <a:r>
                <a:rPr lang="de-CH" dirty="0"/>
                <a:t>2007</a:t>
              </a:r>
            </a:p>
          </p:txBody>
        </p:sp>
        <p:pic>
          <p:nvPicPr>
            <p:cNvPr id="30727"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260" y="4565024"/>
              <a:ext cx="1714500" cy="15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748" name="Grafik 9" descr="gruene.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Grafik 10" descr="Gruenliberal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Grafik 11" descr="sp.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Lea\Documents\Jugendrat\2011\Politik an der Schule\Schulmaterial\Bilder\CVP.jp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8400" y="4149725"/>
            <a:ext cx="9001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Grafik 17" descr="evp.gif">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775" y="2781300"/>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fontScale="90000"/>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Christlich-demokratische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der </a:t>
            </a:r>
            <a:r>
              <a:rPr lang="en-US" dirty="0" err="1" smtClean="0">
                <a:effectLst>
                  <a:outerShdw blurRad="38100" dist="38100" dir="2700000" algn="tl">
                    <a:srgbClr val="000000">
                      <a:alpha val="43137"/>
                    </a:srgbClr>
                  </a:outerShdw>
                </a:effectLst>
              </a:rPr>
              <a:t>Schweiz</a:t>
            </a:r>
            <a:r>
              <a:rPr lang="en-US" dirty="0" smtClean="0">
                <a:effectLst>
                  <a:outerShdw blurRad="38100" dist="38100" dir="2700000" algn="tl">
                    <a:srgbClr val="000000">
                      <a:alpha val="43137"/>
                    </a:srgbClr>
                  </a:outerShdw>
                </a:effectLst>
              </a:rPr>
              <a:t> (CVP)</a:t>
            </a:r>
            <a:endParaRPr lang="en-US" dirty="0">
              <a:effectLst>
                <a:outerShdw blurRad="38100" dist="38100" dir="2700000" algn="tl">
                  <a:srgbClr val="000000">
                    <a:alpha val="43137"/>
                  </a:srgbClr>
                </a:outerShdw>
              </a:effectLst>
            </a:endParaRPr>
          </a:p>
        </p:txBody>
      </p:sp>
      <p:sp>
        <p:nvSpPr>
          <p:cNvPr id="32771" name="Inhaltsplatzhalter 4"/>
          <p:cNvSpPr>
            <a:spLocks noGrp="1"/>
          </p:cNvSpPr>
          <p:nvPr>
            <p:ph idx="1"/>
          </p:nvPr>
        </p:nvSpPr>
        <p:spPr>
          <a:xfrm>
            <a:off x="457200" y="1844675"/>
            <a:ext cx="8229600" cy="4525963"/>
          </a:xfrm>
        </p:spPr>
        <p:txBody>
          <a:bodyPr/>
          <a:lstStyle/>
          <a:p>
            <a:pPr eaLnBrk="1" hangingPunct="1"/>
            <a:r>
              <a:rPr lang="en-US" dirty="0" err="1" smtClean="0"/>
              <a:t>Ausrichtung</a:t>
            </a:r>
            <a:r>
              <a:rPr lang="en-US" dirty="0" smtClean="0"/>
              <a:t>: </a:t>
            </a:r>
            <a:r>
              <a:rPr lang="en-US" dirty="0" err="1" smtClean="0"/>
              <a:t>Mitte</a:t>
            </a:r>
            <a:r>
              <a:rPr lang="en-US" dirty="0" smtClean="0"/>
              <a:t> </a:t>
            </a:r>
            <a:r>
              <a:rPr lang="en-US" dirty="0" smtClean="0"/>
              <a:t>links</a:t>
            </a:r>
            <a:endParaRPr lang="en-US" dirty="0" smtClean="0"/>
          </a:p>
          <a:p>
            <a:pPr eaLnBrk="1" hangingPunct="1"/>
            <a:r>
              <a:rPr lang="en-US" dirty="0" err="1" smtClean="0"/>
              <a:t>Parteipräsident</a:t>
            </a:r>
            <a:r>
              <a:rPr lang="en-US" dirty="0" smtClean="0"/>
              <a:t>: </a:t>
            </a:r>
            <a:r>
              <a:rPr lang="en-US" dirty="0" smtClean="0"/>
              <a:t>Christophe </a:t>
            </a:r>
            <a:r>
              <a:rPr lang="en-US" dirty="0" err="1" smtClean="0"/>
              <a:t>Darbellay</a:t>
            </a:r>
            <a:endParaRPr lang="en-US" dirty="0"/>
          </a:p>
          <a:p>
            <a:pPr eaLnBrk="1" hangingPunct="1"/>
            <a:r>
              <a:rPr lang="en-US" dirty="0" smtClean="0"/>
              <a:t>BL-</a:t>
            </a:r>
            <a:r>
              <a:rPr lang="en-US" dirty="0" err="1" smtClean="0"/>
              <a:t>Nationalrätin</a:t>
            </a:r>
            <a:r>
              <a:rPr lang="en-US" dirty="0" smtClean="0"/>
              <a:t>: </a:t>
            </a:r>
            <a:r>
              <a:rPr lang="en-US" dirty="0" smtClean="0"/>
              <a:t>Elisabeth Schneider-</a:t>
            </a:r>
            <a:r>
              <a:rPr lang="en-US" dirty="0" err="1" smtClean="0"/>
              <a:t>Schneiter</a:t>
            </a:r>
            <a:endParaRPr lang="en-US" dirty="0" smtClean="0"/>
          </a:p>
          <a:p>
            <a:pPr eaLnBrk="1" hangingPunct="1"/>
            <a:r>
              <a:rPr lang="en-US" dirty="0" err="1" smtClean="0"/>
              <a:t>Bundesrätin</a:t>
            </a:r>
            <a:r>
              <a:rPr lang="en-US" dirty="0" smtClean="0"/>
              <a:t>: </a:t>
            </a:r>
            <a:br>
              <a:rPr lang="en-US" dirty="0" smtClean="0"/>
            </a:br>
            <a:r>
              <a:rPr lang="en-US" dirty="0" smtClean="0"/>
              <a:t>Doris </a:t>
            </a:r>
            <a:r>
              <a:rPr lang="en-US" dirty="0" err="1" smtClean="0"/>
              <a:t>Leuthard</a:t>
            </a:r>
            <a:endParaRPr lang="en-US" dirty="0" smtClean="0"/>
          </a:p>
          <a:p>
            <a:pPr eaLnBrk="1" hangingPunct="1"/>
            <a:r>
              <a:rPr lang="en-US" dirty="0" err="1" smtClean="0"/>
              <a:t>Regierungsrat</a:t>
            </a:r>
            <a:r>
              <a:rPr lang="en-US" dirty="0" smtClean="0"/>
              <a:t>: </a:t>
            </a:r>
            <a:br>
              <a:rPr lang="en-US" dirty="0" smtClean="0"/>
            </a:br>
            <a:r>
              <a:rPr lang="en-US" dirty="0" smtClean="0"/>
              <a:t>Peter </a:t>
            </a:r>
            <a:r>
              <a:rPr lang="en-US" dirty="0" err="1" smtClean="0"/>
              <a:t>Zwick</a:t>
            </a:r>
            <a:endParaRPr lang="en-US" dirty="0" smtClean="0"/>
          </a:p>
          <a:p>
            <a:pPr eaLnBrk="1" hangingPunct="1"/>
            <a:endParaRPr lang="en-US" dirty="0" smtClean="0"/>
          </a:p>
          <a:p>
            <a:pPr eaLnBrk="1" hangingPunct="1">
              <a:buFont typeface="Arial" charset="0"/>
              <a:buNone/>
            </a:pPr>
            <a:endParaRPr lang="en-US" dirty="0" smtClean="0"/>
          </a:p>
        </p:txBody>
      </p:sp>
      <p:pic>
        <p:nvPicPr>
          <p:cNvPr id="32772" name="Grafik 8" descr="CVP_Logo_dt_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412875"/>
            <a:ext cx="1079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3" name="Gruppieren 5"/>
          <p:cNvGrpSpPr>
            <a:grpSpLocks/>
          </p:cNvGrpSpPr>
          <p:nvPr/>
        </p:nvGrpSpPr>
        <p:grpSpPr bwMode="auto">
          <a:xfrm>
            <a:off x="4268195" y="4005064"/>
            <a:ext cx="3529013" cy="1881187"/>
            <a:chOff x="4716016" y="4293096"/>
            <a:chExt cx="3528392" cy="2304256"/>
          </a:xfrm>
        </p:grpSpPr>
        <p:sp>
          <p:nvSpPr>
            <p:cNvPr id="7" name="Rechteck 6"/>
            <p:cNvSpPr/>
            <p:nvPr/>
          </p:nvSpPr>
          <p:spPr>
            <a:xfrm>
              <a:off x="4716016" y="4293096"/>
              <a:ext cx="352839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de-CH" sz="4800" dirty="0" smtClean="0"/>
                <a:t>14.5% </a:t>
              </a:r>
              <a:endParaRPr lang="de-CH" sz="4800" dirty="0"/>
            </a:p>
            <a:p>
              <a:pPr algn="r" fontAlgn="auto">
                <a:spcBef>
                  <a:spcPts val="0"/>
                </a:spcBef>
                <a:spcAft>
                  <a:spcPts val="0"/>
                </a:spcAft>
                <a:defRPr/>
              </a:pPr>
              <a:endParaRPr lang="de-CH" sz="3200" dirty="0"/>
            </a:p>
            <a:p>
              <a:pPr algn="r" fontAlgn="auto">
                <a:spcBef>
                  <a:spcPts val="0"/>
                </a:spcBef>
                <a:spcAft>
                  <a:spcPts val="0"/>
                </a:spcAft>
                <a:defRPr/>
              </a:pPr>
              <a:r>
                <a:rPr lang="de-CH" sz="1600" dirty="0"/>
                <a:t>Wähleranteil </a:t>
              </a:r>
              <a:r>
                <a:rPr lang="de-CH" sz="1600" dirty="0" smtClean="0"/>
                <a:t>Nationalratswahlen </a:t>
              </a:r>
              <a:r>
                <a:rPr lang="de-CH" sz="1600" dirty="0"/>
                <a:t>2007</a:t>
              </a:r>
            </a:p>
          </p:txBody>
        </p:sp>
        <p:pic>
          <p:nvPicPr>
            <p:cNvPr id="32775"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330" y="4345901"/>
              <a:ext cx="1714500" cy="187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pic>
        <p:nvPicPr>
          <p:cNvPr id="9" name="Inhaltsplatzhalter 8" descr="FDP.jpg">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643438" y="2852738"/>
            <a:ext cx="1489075" cy="792162"/>
          </a:xfrm>
        </p:spPr>
      </p:pic>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797" name="Grafik 9" descr="gruen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Grafik 10" descr="Gruenliberale.gif">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Grafik 11" descr="sp.png">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 descr="C:\Users\Lea\Documents\Jugendrat\2011\Politik an der Schule\Schulmaterial\Bilder\CVP.jp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08400" y="4149725"/>
            <a:ext cx="9001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Grafik 17" descr="evp.gif">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1775" y="2781300"/>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fontScale="90000"/>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Freisinnig-Demokratische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 die </a:t>
            </a:r>
            <a:r>
              <a:rPr lang="en-US" dirty="0" err="1" smtClean="0">
                <a:effectLst>
                  <a:outerShdw blurRad="38100" dist="38100" dir="2700000" algn="tl">
                    <a:srgbClr val="000000">
                      <a:alpha val="43137"/>
                    </a:srgbClr>
                  </a:outerShdw>
                </a:effectLst>
              </a:rPr>
              <a:t>Liberalen</a:t>
            </a:r>
            <a:r>
              <a:rPr lang="en-US" dirty="0" smtClean="0">
                <a:effectLst>
                  <a:outerShdw blurRad="38100" dist="38100" dir="2700000" algn="tl">
                    <a:srgbClr val="000000">
                      <a:alpha val="43137"/>
                    </a:srgbClr>
                  </a:outerShdw>
                </a:effectLst>
              </a:rPr>
              <a:t> (FDP)</a:t>
            </a:r>
            <a:endParaRPr lang="en-US" dirty="0">
              <a:effectLst>
                <a:outerShdw blurRad="38100" dist="38100" dir="2700000" algn="tl">
                  <a:srgbClr val="000000">
                    <a:alpha val="43137"/>
                  </a:srgbClr>
                </a:outerShdw>
              </a:effectLst>
            </a:endParaRPr>
          </a:p>
        </p:txBody>
      </p:sp>
      <p:sp>
        <p:nvSpPr>
          <p:cNvPr id="5" name="Inhaltsplatzhalter 4"/>
          <p:cNvSpPr>
            <a:spLocks noGrp="1"/>
          </p:cNvSpPr>
          <p:nvPr>
            <p:ph idx="1"/>
          </p:nvPr>
        </p:nvSpPr>
        <p:spPr>
          <a:xfrm>
            <a:off x="457200" y="1855788"/>
            <a:ext cx="8229600" cy="4525962"/>
          </a:xfrm>
        </p:spPr>
        <p:txBody>
          <a:bodyPr rtlCol="0">
            <a:normAutofit/>
          </a:bodyPr>
          <a:lstStyle/>
          <a:p>
            <a:pPr eaLnBrk="1" fontAlgn="auto" hangingPunct="1">
              <a:spcAft>
                <a:spcPts val="0"/>
              </a:spcAft>
              <a:buFont typeface="Arial" pitchFamily="34" charset="0"/>
              <a:buChar char="•"/>
              <a:defRPr/>
            </a:pPr>
            <a:r>
              <a:rPr lang="en-US" dirty="0" err="1" smtClean="0"/>
              <a:t>Ausrichtung</a:t>
            </a:r>
            <a:r>
              <a:rPr lang="en-US" dirty="0" smtClean="0"/>
              <a:t>: </a:t>
            </a:r>
            <a:r>
              <a:rPr lang="en-US" dirty="0" err="1"/>
              <a:t>M</a:t>
            </a:r>
            <a:r>
              <a:rPr lang="en-US" dirty="0" err="1" smtClean="0"/>
              <a:t>itte</a:t>
            </a:r>
            <a:r>
              <a:rPr lang="en-US" dirty="0" smtClean="0"/>
              <a:t> </a:t>
            </a:r>
            <a:r>
              <a:rPr lang="en-US" dirty="0" err="1" smtClean="0"/>
              <a:t>rechts</a:t>
            </a:r>
            <a:endParaRPr lang="en-US" dirty="0" smtClean="0"/>
          </a:p>
          <a:p>
            <a:pPr eaLnBrk="1" fontAlgn="auto" hangingPunct="1">
              <a:spcAft>
                <a:spcPts val="0"/>
              </a:spcAft>
              <a:buFont typeface="Arial" pitchFamily="34" charset="0"/>
              <a:buChar char="•"/>
              <a:defRPr/>
            </a:pPr>
            <a:r>
              <a:rPr lang="en-US" dirty="0" err="1" smtClean="0"/>
              <a:t>Parteipräsident</a:t>
            </a:r>
            <a:r>
              <a:rPr lang="en-US" dirty="0" smtClean="0"/>
              <a:t>: </a:t>
            </a:r>
            <a:r>
              <a:rPr lang="en-US" dirty="0" err="1" smtClean="0"/>
              <a:t>Fulvio</a:t>
            </a:r>
            <a:r>
              <a:rPr lang="en-US" dirty="0" smtClean="0"/>
              <a:t> </a:t>
            </a:r>
            <a:r>
              <a:rPr lang="en-US" dirty="0" err="1" smtClean="0"/>
              <a:t>Pelli</a:t>
            </a:r>
            <a:endParaRPr lang="en-US" dirty="0" smtClean="0"/>
          </a:p>
          <a:p>
            <a:pPr eaLnBrk="1" fontAlgn="auto" hangingPunct="1">
              <a:spcAft>
                <a:spcPts val="0"/>
              </a:spcAft>
              <a:buFont typeface="Arial" pitchFamily="34" charset="0"/>
              <a:buChar char="•"/>
              <a:defRPr/>
            </a:pPr>
            <a:r>
              <a:rPr lang="en-US" dirty="0" smtClean="0"/>
              <a:t>BL-</a:t>
            </a:r>
            <a:r>
              <a:rPr lang="en-US" dirty="0" err="1" smtClean="0"/>
              <a:t>Nationalrat</a:t>
            </a:r>
            <a:r>
              <a:rPr lang="en-US" dirty="0" smtClean="0"/>
              <a:t>: </a:t>
            </a:r>
            <a:r>
              <a:rPr lang="en-US" dirty="0" smtClean="0"/>
              <a:t>Hans Rudolf </a:t>
            </a:r>
            <a:r>
              <a:rPr lang="en-US" dirty="0" err="1" smtClean="0"/>
              <a:t>Gysin</a:t>
            </a:r>
            <a:endParaRPr lang="en-US" dirty="0"/>
          </a:p>
          <a:p>
            <a:pPr eaLnBrk="1" fontAlgn="auto" hangingPunct="1">
              <a:spcAft>
                <a:spcPts val="0"/>
              </a:spcAft>
              <a:buFont typeface="Arial" pitchFamily="34" charset="0"/>
              <a:buChar char="•"/>
              <a:defRPr/>
            </a:pPr>
            <a:r>
              <a:rPr lang="en-US" dirty="0" err="1" smtClean="0"/>
              <a:t>Bundesräte</a:t>
            </a:r>
            <a:r>
              <a:rPr lang="en-US" dirty="0" smtClean="0"/>
              <a:t>: Johann Schneider-</a:t>
            </a:r>
            <a:r>
              <a:rPr lang="en-US" dirty="0" err="1" smtClean="0"/>
              <a:t>Ammann</a:t>
            </a:r>
            <a:r>
              <a:rPr lang="en-US" dirty="0" smtClean="0"/>
              <a:t>, Didier </a:t>
            </a:r>
            <a:r>
              <a:rPr lang="en-US" dirty="0" err="1" smtClean="0"/>
              <a:t>Burkhalter</a:t>
            </a:r>
            <a:endParaRPr lang="en-US" dirty="0" smtClean="0"/>
          </a:p>
          <a:p>
            <a:pPr eaLnBrk="1" fontAlgn="auto" hangingPunct="1">
              <a:spcAft>
                <a:spcPts val="0"/>
              </a:spcAft>
              <a:buFont typeface="Arial" pitchFamily="34" charset="0"/>
              <a:buChar char="•"/>
              <a:defRPr/>
            </a:pPr>
            <a:r>
              <a:rPr lang="en-US" dirty="0" err="1" smtClean="0"/>
              <a:t>Regierungsräte</a:t>
            </a:r>
            <a:r>
              <a:rPr lang="en-US" dirty="0" smtClean="0"/>
              <a:t>: </a:t>
            </a:r>
            <a:br>
              <a:rPr lang="en-US" dirty="0" smtClean="0"/>
            </a:br>
            <a:r>
              <a:rPr lang="en-US" dirty="0" smtClean="0"/>
              <a:t>Adrian Ballmer</a:t>
            </a:r>
            <a:br>
              <a:rPr lang="en-US" dirty="0" smtClean="0"/>
            </a:br>
            <a:r>
              <a:rPr lang="en-US" dirty="0" smtClean="0"/>
              <a:t>Sabine </a:t>
            </a:r>
            <a:r>
              <a:rPr lang="en-US" dirty="0" err="1" smtClean="0"/>
              <a:t>Pegoraro</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a:p>
        </p:txBody>
      </p:sp>
      <p:pic>
        <p:nvPicPr>
          <p:cNvPr id="34820" name="Grafik 5" descr="FD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908050"/>
            <a:ext cx="1628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uppieren 6"/>
          <p:cNvGrpSpPr>
            <a:grpSpLocks/>
          </p:cNvGrpSpPr>
          <p:nvPr/>
        </p:nvGrpSpPr>
        <p:grpSpPr bwMode="auto">
          <a:xfrm>
            <a:off x="5114925" y="4333875"/>
            <a:ext cx="3529013" cy="1881188"/>
            <a:chOff x="4929760" y="4057512"/>
            <a:chExt cx="3528392" cy="2304256"/>
          </a:xfrm>
        </p:grpSpPr>
        <p:sp>
          <p:nvSpPr>
            <p:cNvPr id="8" name="Rechteck 7"/>
            <p:cNvSpPr/>
            <p:nvPr/>
          </p:nvSpPr>
          <p:spPr>
            <a:xfrm>
              <a:off x="4929760" y="4057512"/>
              <a:ext cx="352839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de-CH" sz="4800" dirty="0" smtClean="0"/>
                <a:t>15.8% </a:t>
              </a:r>
              <a:endParaRPr lang="de-CH" sz="4800" dirty="0"/>
            </a:p>
            <a:p>
              <a:pPr algn="r" fontAlgn="auto">
                <a:spcBef>
                  <a:spcPts val="0"/>
                </a:spcBef>
                <a:spcAft>
                  <a:spcPts val="0"/>
                </a:spcAft>
                <a:defRPr/>
              </a:pPr>
              <a:endParaRPr lang="de-CH" sz="3200" dirty="0"/>
            </a:p>
            <a:p>
              <a:pPr algn="r" fontAlgn="auto">
                <a:spcBef>
                  <a:spcPts val="0"/>
                </a:spcBef>
                <a:spcAft>
                  <a:spcPts val="0"/>
                </a:spcAft>
                <a:defRPr/>
              </a:pPr>
              <a:r>
                <a:rPr lang="de-CH" sz="1600" dirty="0"/>
                <a:t>Wähleranteil </a:t>
              </a:r>
              <a:r>
                <a:rPr lang="de-CH" sz="1600" dirty="0" smtClean="0"/>
                <a:t>Nationalratswahlen </a:t>
              </a:r>
              <a:r>
                <a:rPr lang="de-CH" sz="1600" dirty="0"/>
                <a:t>2007</a:t>
              </a:r>
            </a:p>
          </p:txBody>
        </p:sp>
        <p:pic>
          <p:nvPicPr>
            <p:cNvPr id="34823"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128" y="4232454"/>
              <a:ext cx="1714500" cy="16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pic>
        <p:nvPicPr>
          <p:cNvPr id="35843" name="Inhaltsplatzhalter 8" descr="FDP.jpg">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643438" y="2852738"/>
            <a:ext cx="1489075" cy="792162"/>
          </a:xfrm>
        </p:spPr>
      </p:pic>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845" name="Grafik 9" descr="gruen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Grafik 10" descr="Gruenliberale.gif">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Grafik 11" descr="sp.png">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descr="bdp.jpg">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4525" y="4005263"/>
            <a:ext cx="1295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3" descr="C:\Users\Lea\Documents\Jugendrat\2011\Politik an der Schule\Schulmaterial\Bilder\CVP.jp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08400" y="4149725"/>
            <a:ext cx="9001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Grafik 17" descr="evp.gif">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1775" y="2781300"/>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509120"/>
            <a:ext cx="8229600" cy="1143000"/>
          </a:xfrm>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1.	Regierungssystem</a:t>
            </a:r>
            <a:endParaRPr lang="de-CH" dirty="0">
              <a:effectLst>
                <a:outerShdw blurRad="38100" dist="38100" dir="2700000" algn="tl">
                  <a:srgbClr val="000000">
                    <a:alpha val="43137"/>
                  </a:srgbClr>
                </a:outerShdw>
              </a:effectLst>
            </a:endParaRPr>
          </a:p>
        </p:txBody>
      </p:sp>
      <p:pic>
        <p:nvPicPr>
          <p:cNvPr id="15363" name="Picture 5" descr="C:\Users\Lea Hungerbühler\AppData\Local\Microsoft\Windows\Temporary Internet Files\Content.IE5\E1Z1AVJH\MC9000158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08050"/>
            <a:ext cx="288131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Grafik 4"/>
          <p:cNvPicPr>
            <a:picLocks noChangeAspect="1" noChangeArrowheads="1"/>
          </p:cNvPicPr>
          <p:nvPr/>
        </p:nvPicPr>
        <p:blipFill>
          <a:blip r:embed="rId3" cstate="print">
            <a:extLst>
              <a:ext uri="{28A0092B-C50C-407E-A947-70E740481C1C}">
                <a14:useLocalDpi xmlns:a14="http://schemas.microsoft.com/office/drawing/2010/main" val="0"/>
              </a:ext>
            </a:extLst>
          </a:blip>
          <a:srcRect b="-4216"/>
          <a:stretch>
            <a:fillRect/>
          </a:stretch>
        </p:blipFill>
        <p:spPr bwMode="auto">
          <a:xfrm>
            <a:off x="5291732" y="1196975"/>
            <a:ext cx="216058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363"/>
                                        </p:tgtEl>
                                      </p:cBhvr>
                                      <p:by x="150000" y="150000"/>
                                    </p:animScale>
                                  </p:childTnLst>
                                </p:cTn>
                              </p:par>
                              <p:par>
                                <p:cTn id="7" presetID="6" presetClass="emph" presetSubtype="0" fill="hold" nodeType="withEffect">
                                  <p:stCondLst>
                                    <p:cond delay="0"/>
                                  </p:stCondLst>
                                  <p:childTnLst>
                                    <p:animScale>
                                      <p:cBhvr>
                                        <p:cTn id="8" dur="2000" fill="hold"/>
                                        <p:tgtEl>
                                          <p:spTgt spid="153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fontScale="90000"/>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Bürgerlich</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Demokratische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Partei</a:t>
            </a:r>
            <a:r>
              <a:rPr lang="en-US" dirty="0" smtClean="0">
                <a:effectLst>
                  <a:outerShdw blurRad="38100" dist="38100" dir="2700000" algn="tl">
                    <a:srgbClr val="000000">
                      <a:alpha val="43137"/>
                    </a:srgbClr>
                  </a:outerShdw>
                </a:effectLst>
              </a:rPr>
              <a:t> (BDP)</a:t>
            </a:r>
            <a:endParaRPr lang="en-US" dirty="0">
              <a:effectLst>
                <a:outerShdw blurRad="38100" dist="38100" dir="2700000" algn="tl">
                  <a:srgbClr val="000000">
                    <a:alpha val="43137"/>
                  </a:srgbClr>
                </a:outerShdw>
              </a:effectLst>
            </a:endParaRPr>
          </a:p>
        </p:txBody>
      </p:sp>
      <p:sp>
        <p:nvSpPr>
          <p:cNvPr id="36867" name="Inhaltsplatzhalter 4"/>
          <p:cNvSpPr>
            <a:spLocks noGrp="1"/>
          </p:cNvSpPr>
          <p:nvPr>
            <p:ph idx="1"/>
          </p:nvPr>
        </p:nvSpPr>
        <p:spPr>
          <a:xfrm>
            <a:off x="457200" y="1916113"/>
            <a:ext cx="8229600" cy="4525962"/>
          </a:xfrm>
        </p:spPr>
        <p:txBody>
          <a:bodyPr/>
          <a:lstStyle/>
          <a:p>
            <a:pPr eaLnBrk="1" hangingPunct="1"/>
            <a:r>
              <a:rPr lang="en-US" dirty="0" err="1" smtClean="0"/>
              <a:t>Ausrichtung</a:t>
            </a:r>
            <a:r>
              <a:rPr lang="en-US" dirty="0" smtClean="0"/>
              <a:t>: </a:t>
            </a:r>
            <a:r>
              <a:rPr lang="en-US" dirty="0" err="1" smtClean="0"/>
              <a:t>Mitte</a:t>
            </a:r>
            <a:r>
              <a:rPr lang="en-US" dirty="0" smtClean="0"/>
              <a:t> </a:t>
            </a:r>
            <a:r>
              <a:rPr lang="en-US" dirty="0" err="1" smtClean="0"/>
              <a:t>rechts</a:t>
            </a:r>
            <a:endParaRPr lang="en-US" dirty="0" smtClean="0"/>
          </a:p>
          <a:p>
            <a:pPr eaLnBrk="1" hangingPunct="1"/>
            <a:r>
              <a:rPr lang="en-US" dirty="0" err="1" smtClean="0"/>
              <a:t>Parteipräsident</a:t>
            </a:r>
            <a:r>
              <a:rPr lang="en-US" dirty="0" smtClean="0"/>
              <a:t>: </a:t>
            </a:r>
            <a:r>
              <a:rPr lang="en-US" dirty="0" smtClean="0"/>
              <a:t>Hans </a:t>
            </a:r>
            <a:r>
              <a:rPr lang="en-US" dirty="0" err="1" smtClean="0"/>
              <a:t>Grunder</a:t>
            </a:r>
            <a:endParaRPr lang="en-US" dirty="0" smtClean="0"/>
          </a:p>
          <a:p>
            <a:pPr eaLnBrk="1" hangingPunct="1"/>
            <a:r>
              <a:rPr lang="en-US" dirty="0" smtClean="0"/>
              <a:t>BL-</a:t>
            </a:r>
            <a:r>
              <a:rPr lang="en-US" dirty="0" err="1" smtClean="0"/>
              <a:t>Nationalräte</a:t>
            </a:r>
            <a:r>
              <a:rPr lang="en-US" dirty="0" smtClean="0"/>
              <a:t>: </a:t>
            </a:r>
            <a:r>
              <a:rPr lang="en-US" dirty="0" err="1" smtClean="0"/>
              <a:t>keine</a:t>
            </a:r>
            <a:endParaRPr lang="en-US" dirty="0"/>
          </a:p>
          <a:p>
            <a:pPr eaLnBrk="1" hangingPunct="1"/>
            <a:r>
              <a:rPr lang="en-US" dirty="0" err="1" smtClean="0"/>
              <a:t>Bundesrätin</a:t>
            </a:r>
            <a:r>
              <a:rPr lang="en-US" dirty="0" smtClean="0"/>
              <a:t>: </a:t>
            </a:r>
            <a:r>
              <a:rPr lang="en-US" dirty="0" err="1" smtClean="0"/>
              <a:t>Eveline</a:t>
            </a:r>
            <a:r>
              <a:rPr lang="en-US" dirty="0" smtClean="0"/>
              <a:t> </a:t>
            </a:r>
            <a:r>
              <a:rPr lang="en-US" dirty="0" err="1" smtClean="0"/>
              <a:t>Widmer-Schlumpf</a:t>
            </a:r>
            <a:endParaRPr lang="en-US" dirty="0" smtClean="0"/>
          </a:p>
          <a:p>
            <a:pPr eaLnBrk="1" hangingPunct="1"/>
            <a:r>
              <a:rPr lang="en-US" dirty="0" err="1" smtClean="0"/>
              <a:t>Regierungsräte</a:t>
            </a:r>
            <a:r>
              <a:rPr lang="en-US" dirty="0" smtClean="0"/>
              <a:t>: </a:t>
            </a:r>
            <a:r>
              <a:rPr lang="en-US" dirty="0" err="1" smtClean="0"/>
              <a:t>keine</a:t>
            </a:r>
            <a:endParaRPr lang="en-US" dirty="0" smtClean="0"/>
          </a:p>
          <a:p>
            <a:pPr eaLnBrk="1" hangingPunct="1"/>
            <a:r>
              <a:rPr lang="en-US" dirty="0" err="1" smtClean="0"/>
              <a:t>Parteigründung</a:t>
            </a:r>
            <a:r>
              <a:rPr lang="en-US" dirty="0" smtClean="0"/>
              <a:t> </a:t>
            </a:r>
            <a:r>
              <a:rPr lang="en-US" dirty="0" err="1" smtClean="0"/>
              <a:t>erst</a:t>
            </a:r>
            <a:r>
              <a:rPr lang="en-US" dirty="0" smtClean="0"/>
              <a:t/>
            </a:r>
            <a:br>
              <a:rPr lang="en-US" dirty="0" smtClean="0"/>
            </a:br>
            <a:r>
              <a:rPr lang="en-US" dirty="0" err="1" smtClean="0"/>
              <a:t>im</a:t>
            </a:r>
            <a:r>
              <a:rPr lang="en-US" dirty="0" smtClean="0"/>
              <a:t> </a:t>
            </a:r>
            <a:r>
              <a:rPr lang="en-US" dirty="0" err="1" smtClean="0"/>
              <a:t>Jahr</a:t>
            </a:r>
            <a:r>
              <a:rPr lang="en-US" dirty="0" smtClean="0"/>
              <a:t> 2008</a:t>
            </a:r>
          </a:p>
          <a:p>
            <a:pPr eaLnBrk="1" hangingPunct="1">
              <a:buFont typeface="Arial" charset="0"/>
              <a:buNone/>
            </a:pPr>
            <a:endParaRPr lang="en-US" dirty="0" smtClean="0"/>
          </a:p>
          <a:p>
            <a:pPr eaLnBrk="1" hangingPunct="1"/>
            <a:endParaRPr lang="en-US" dirty="0" smtClean="0"/>
          </a:p>
          <a:p>
            <a:pPr eaLnBrk="1" hangingPunct="1">
              <a:buFont typeface="Arial" charset="0"/>
              <a:buNone/>
            </a:pPr>
            <a:endParaRPr lang="en-US" dirty="0" smtClean="0"/>
          </a:p>
        </p:txBody>
      </p:sp>
      <p:pic>
        <p:nvPicPr>
          <p:cNvPr id="36868" name="Grafik 6" descr="bd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1125538"/>
            <a:ext cx="21605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9" name="Gruppieren 5"/>
          <p:cNvGrpSpPr>
            <a:grpSpLocks/>
          </p:cNvGrpSpPr>
          <p:nvPr/>
        </p:nvGrpSpPr>
        <p:grpSpPr bwMode="auto">
          <a:xfrm>
            <a:off x="5436095" y="4581525"/>
            <a:ext cx="3528517" cy="1727200"/>
            <a:chOff x="4371659" y="4287402"/>
            <a:chExt cx="4015624" cy="2018504"/>
          </a:xfrm>
        </p:grpSpPr>
        <p:sp>
          <p:nvSpPr>
            <p:cNvPr id="8" name="Rechteck 7"/>
            <p:cNvSpPr/>
            <p:nvPr/>
          </p:nvSpPr>
          <p:spPr>
            <a:xfrm>
              <a:off x="4371659" y="4287402"/>
              <a:ext cx="4015624" cy="201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de-CH" sz="4800" dirty="0"/>
                <a:t>0 % </a:t>
              </a:r>
            </a:p>
            <a:p>
              <a:pPr algn="r" fontAlgn="auto">
                <a:spcBef>
                  <a:spcPts val="0"/>
                </a:spcBef>
                <a:spcAft>
                  <a:spcPts val="0"/>
                </a:spcAft>
                <a:defRPr/>
              </a:pPr>
              <a:endParaRPr lang="de-CH" sz="1600" dirty="0"/>
            </a:p>
            <a:p>
              <a:pPr algn="r" fontAlgn="auto">
                <a:spcBef>
                  <a:spcPts val="0"/>
                </a:spcBef>
                <a:spcAft>
                  <a:spcPts val="0"/>
                </a:spcAft>
                <a:defRPr/>
              </a:pPr>
              <a:r>
                <a:rPr lang="de-CH" sz="1600" dirty="0"/>
                <a:t>Wähleranteil </a:t>
              </a:r>
              <a:r>
                <a:rPr lang="de-CH" sz="1600" dirty="0" smtClean="0"/>
                <a:t>Nationalratswahlen </a:t>
              </a:r>
              <a:r>
                <a:rPr lang="de-CH" sz="1600" dirty="0"/>
                <a:t>2007</a:t>
              </a:r>
            </a:p>
          </p:txBody>
        </p:sp>
        <p:pic>
          <p:nvPicPr>
            <p:cNvPr id="36871"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807" y="4361309"/>
              <a:ext cx="1436319" cy="131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Parteienlandschaft</a:t>
            </a:r>
            <a:endParaRPr lang="en-US" dirty="0">
              <a:effectLst>
                <a:outerShdw blurRad="38100" dist="38100" dir="2700000" algn="tl">
                  <a:srgbClr val="000000">
                    <a:alpha val="43137"/>
                  </a:srgbClr>
                </a:outerShdw>
              </a:effectLst>
            </a:endParaRPr>
          </a:p>
        </p:txBody>
      </p:sp>
      <p:pic>
        <p:nvPicPr>
          <p:cNvPr id="37891" name="Inhaltsplatzhalter 8" descr="FDP.jpg">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643438" y="2852738"/>
            <a:ext cx="1489075" cy="792162"/>
          </a:xfrm>
        </p:spPr>
      </p:pic>
      <p:cxnSp>
        <p:nvCxnSpPr>
          <p:cNvPr id="7" name="Gerade Verbindung 6"/>
          <p:cNvCxnSpPr>
            <a:endCxn id="3" idx="3"/>
          </p:cNvCxnSpPr>
          <p:nvPr/>
        </p:nvCxnSpPr>
        <p:spPr>
          <a:xfrm rot="10800000" flipH="1">
            <a:off x="457200" y="3863975"/>
            <a:ext cx="8229600" cy="0"/>
          </a:xfrm>
          <a:prstGeom prst="line">
            <a:avLst/>
          </a:prstGeom>
          <a:ln w="1270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893" name="Grafik 9" descr="gruen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292600"/>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Grafik 10" descr="Gruenliberale.gif">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8175" y="4292600"/>
            <a:ext cx="1389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rafik 11" descr="sp.png">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888" y="2852738"/>
            <a:ext cx="819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svp.png">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5463" y="2924175"/>
            <a:ext cx="1100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Grafik 14" descr="bdp.jpg">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4525" y="4005263"/>
            <a:ext cx="1295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3" descr="C:\Users\Lea\Documents\Jugendrat\2011\Politik an der Schule\Schulmaterial\Bilder\CVP.jp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08400" y="4149725"/>
            <a:ext cx="9001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Grafik 17" descr="evp.gif">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71775" y="2781300"/>
            <a:ext cx="1439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Schweizerische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Volkspartei</a:t>
            </a:r>
            <a:r>
              <a:rPr lang="en-US" dirty="0" smtClean="0">
                <a:effectLst>
                  <a:outerShdw blurRad="38100" dist="38100" dir="2700000" algn="tl">
                    <a:srgbClr val="000000">
                      <a:alpha val="43137"/>
                    </a:srgbClr>
                  </a:outerShdw>
                </a:effectLst>
              </a:rPr>
              <a:t> (SVP)</a:t>
            </a:r>
            <a:endParaRPr lang="en-US" dirty="0">
              <a:effectLst>
                <a:outerShdw blurRad="38100" dist="38100" dir="2700000" algn="tl">
                  <a:srgbClr val="000000">
                    <a:alpha val="43137"/>
                  </a:srgbClr>
                </a:outerShdw>
              </a:effectLst>
            </a:endParaRPr>
          </a:p>
        </p:txBody>
      </p:sp>
      <p:sp>
        <p:nvSpPr>
          <p:cNvPr id="5" name="Inhaltsplatzhalter 4"/>
          <p:cNvSpPr>
            <a:spLocks noGrp="1"/>
          </p:cNvSpPr>
          <p:nvPr>
            <p:ph idx="1"/>
          </p:nvPr>
        </p:nvSpPr>
        <p:spPr>
          <a:xfrm>
            <a:off x="457200" y="1700213"/>
            <a:ext cx="8229600" cy="3529012"/>
          </a:xfrm>
        </p:spPr>
        <p:txBody>
          <a:bodyPr rtlCol="0">
            <a:normAutofit/>
          </a:bodyPr>
          <a:lstStyle/>
          <a:p>
            <a:pPr eaLnBrk="1" fontAlgn="auto" hangingPunct="1">
              <a:spcAft>
                <a:spcPts val="0"/>
              </a:spcAft>
              <a:buFont typeface="Arial" pitchFamily="34" charset="0"/>
              <a:buChar char="•"/>
              <a:defRPr/>
            </a:pPr>
            <a:r>
              <a:rPr lang="en-US" dirty="0" err="1" smtClean="0"/>
              <a:t>Ausrichtung</a:t>
            </a:r>
            <a:r>
              <a:rPr lang="en-US" dirty="0" smtClean="0"/>
              <a:t>: </a:t>
            </a:r>
            <a:r>
              <a:rPr lang="en-US" dirty="0" err="1" smtClean="0"/>
              <a:t>Rechts</a:t>
            </a:r>
            <a:endParaRPr lang="en-US" dirty="0" smtClean="0"/>
          </a:p>
          <a:p>
            <a:pPr eaLnBrk="1" fontAlgn="auto" hangingPunct="1">
              <a:spcAft>
                <a:spcPts val="0"/>
              </a:spcAft>
              <a:buFont typeface="Arial" pitchFamily="34" charset="0"/>
              <a:buChar char="•"/>
              <a:defRPr/>
            </a:pPr>
            <a:r>
              <a:rPr lang="en-US" dirty="0" err="1" smtClean="0"/>
              <a:t>Parteipräsident</a:t>
            </a:r>
            <a:r>
              <a:rPr lang="en-US" dirty="0" smtClean="0"/>
              <a:t>: </a:t>
            </a:r>
            <a:r>
              <a:rPr lang="en-US" dirty="0" smtClean="0"/>
              <a:t>Toni Brunner</a:t>
            </a:r>
          </a:p>
          <a:p>
            <a:pPr eaLnBrk="1" fontAlgn="auto" hangingPunct="1">
              <a:spcAft>
                <a:spcPts val="0"/>
              </a:spcAft>
              <a:buFont typeface="Arial" pitchFamily="34" charset="0"/>
              <a:buChar char="•"/>
              <a:defRPr/>
            </a:pPr>
            <a:r>
              <a:rPr lang="en-US" dirty="0" smtClean="0"/>
              <a:t>BL-</a:t>
            </a:r>
            <a:r>
              <a:rPr lang="en-US" dirty="0" err="1" smtClean="0"/>
              <a:t>Nationalräte</a:t>
            </a:r>
            <a:r>
              <a:rPr lang="en-US" dirty="0" smtClean="0"/>
              <a:t>: Caspar </a:t>
            </a:r>
            <a:r>
              <a:rPr lang="en-US" dirty="0" err="1" smtClean="0"/>
              <a:t>Baader</a:t>
            </a:r>
            <a:r>
              <a:rPr lang="en-US" dirty="0" smtClean="0"/>
              <a:t>, Christian </a:t>
            </a:r>
            <a:r>
              <a:rPr lang="en-US" dirty="0" err="1" smtClean="0"/>
              <a:t>Miesch</a:t>
            </a:r>
            <a:endParaRPr lang="en-US" dirty="0"/>
          </a:p>
          <a:p>
            <a:pPr eaLnBrk="1" fontAlgn="auto" hangingPunct="1">
              <a:spcAft>
                <a:spcPts val="0"/>
              </a:spcAft>
              <a:buFont typeface="Arial" pitchFamily="34" charset="0"/>
              <a:buChar char="•"/>
              <a:defRPr/>
            </a:pPr>
            <a:r>
              <a:rPr lang="en-US" dirty="0" err="1" smtClean="0"/>
              <a:t>Bundesrat</a:t>
            </a:r>
            <a:r>
              <a:rPr lang="en-US" dirty="0" smtClean="0"/>
              <a:t>: </a:t>
            </a:r>
            <a:r>
              <a:rPr lang="en-US" dirty="0" err="1" smtClean="0"/>
              <a:t>Ueli</a:t>
            </a:r>
            <a:r>
              <a:rPr lang="en-US" dirty="0" smtClean="0"/>
              <a:t> Maurer</a:t>
            </a:r>
          </a:p>
          <a:p>
            <a:pPr eaLnBrk="1" fontAlgn="auto" hangingPunct="1">
              <a:spcAft>
                <a:spcPts val="0"/>
              </a:spcAft>
              <a:buFont typeface="Arial" pitchFamily="34" charset="0"/>
              <a:buChar char="•"/>
              <a:defRPr/>
            </a:pPr>
            <a:r>
              <a:rPr lang="en-US" dirty="0" err="1" smtClean="0"/>
              <a:t>Regierungsräte</a:t>
            </a:r>
            <a:r>
              <a:rPr lang="en-US" dirty="0" smtClean="0"/>
              <a:t>: </a:t>
            </a:r>
            <a:r>
              <a:rPr lang="en-US" dirty="0" err="1" smtClean="0"/>
              <a:t>keine</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a:p>
        </p:txBody>
      </p:sp>
      <p:pic>
        <p:nvPicPr>
          <p:cNvPr id="38916" name="Grafik 6" descr="sv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1484313"/>
            <a:ext cx="1381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uppieren 5"/>
          <p:cNvGrpSpPr>
            <a:grpSpLocks/>
          </p:cNvGrpSpPr>
          <p:nvPr/>
        </p:nvGrpSpPr>
        <p:grpSpPr bwMode="auto">
          <a:xfrm>
            <a:off x="5072063" y="4333875"/>
            <a:ext cx="3529012" cy="1881188"/>
            <a:chOff x="4716016" y="4377417"/>
            <a:chExt cx="3528392" cy="2219935"/>
          </a:xfrm>
        </p:grpSpPr>
        <p:sp>
          <p:nvSpPr>
            <p:cNvPr id="8" name="Rechteck 7"/>
            <p:cNvSpPr/>
            <p:nvPr/>
          </p:nvSpPr>
          <p:spPr>
            <a:xfrm>
              <a:off x="4716016" y="4377417"/>
              <a:ext cx="3528392" cy="2219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de-CH" sz="4800" dirty="0" smtClean="0"/>
                <a:t>28.9% </a:t>
              </a:r>
              <a:endParaRPr lang="de-CH" sz="4800" dirty="0"/>
            </a:p>
            <a:p>
              <a:pPr algn="r" fontAlgn="auto">
                <a:spcBef>
                  <a:spcPts val="0"/>
                </a:spcBef>
                <a:spcAft>
                  <a:spcPts val="0"/>
                </a:spcAft>
                <a:defRPr/>
              </a:pPr>
              <a:endParaRPr lang="de-CH" sz="3200" dirty="0"/>
            </a:p>
            <a:p>
              <a:pPr algn="r" fontAlgn="auto">
                <a:spcBef>
                  <a:spcPts val="0"/>
                </a:spcBef>
                <a:spcAft>
                  <a:spcPts val="0"/>
                </a:spcAft>
                <a:defRPr/>
              </a:pPr>
              <a:r>
                <a:rPr lang="de-CH" sz="1600" dirty="0"/>
                <a:t>Wähleranteil </a:t>
              </a:r>
              <a:r>
                <a:rPr lang="de-CH" sz="1600" dirty="0" smtClean="0"/>
                <a:t>Nationalratswahlen </a:t>
              </a:r>
              <a:r>
                <a:rPr lang="de-CH" sz="1600" dirty="0"/>
                <a:t>2007</a:t>
              </a:r>
            </a:p>
          </p:txBody>
        </p:sp>
        <p:pic>
          <p:nvPicPr>
            <p:cNvPr id="38919" name="Picture 1" descr="C:\Users\Lea Hungerbühler\AppData\Local\Microsoft\Windows\Temporary Internet Files\Content.IE5\XXYCL6C6\MC9004316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768" y="446173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1784"/>
            <a:ext cx="8229600" cy="1143000"/>
          </a:xfrm>
        </p:spPr>
        <p:txBody>
          <a:bodyPr/>
          <a:lstStyle/>
          <a:p>
            <a:r>
              <a:rPr lang="de-CH" dirty="0" smtClean="0">
                <a:effectLst>
                  <a:outerShdw blurRad="38100" dist="38100" dir="2700000" algn="tl">
                    <a:srgbClr val="000000">
                      <a:alpha val="43137"/>
                    </a:srgbClr>
                  </a:outerShdw>
                </a:effectLst>
              </a:rPr>
              <a:t>Weitere Parteien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marL="0" indent="0">
              <a:buNone/>
            </a:pPr>
            <a:endParaRPr lang="de-CH" dirty="0" smtClean="0"/>
          </a:p>
        </p:txBody>
      </p:sp>
      <p:grpSp>
        <p:nvGrpSpPr>
          <p:cNvPr id="7" name="Gruppieren 6"/>
          <p:cNvGrpSpPr/>
          <p:nvPr/>
        </p:nvGrpSpPr>
        <p:grpSpPr>
          <a:xfrm>
            <a:off x="5690848" y="2346703"/>
            <a:ext cx="2592288" cy="903298"/>
            <a:chOff x="5690848" y="2346703"/>
            <a:chExt cx="2592288" cy="903298"/>
          </a:xfrm>
        </p:grpSpPr>
        <p:sp>
          <p:nvSpPr>
            <p:cNvPr id="4" name="Textfeld 3"/>
            <p:cNvSpPr txBox="1"/>
            <p:nvPr/>
          </p:nvSpPr>
          <p:spPr>
            <a:xfrm>
              <a:off x="5690848" y="2880669"/>
              <a:ext cx="2592288" cy="369332"/>
            </a:xfrm>
            <a:prstGeom prst="rect">
              <a:avLst/>
            </a:prstGeom>
            <a:noFill/>
          </p:spPr>
          <p:txBody>
            <a:bodyPr wrap="square" rtlCol="0">
              <a:spAutoFit/>
            </a:bodyPr>
            <a:lstStyle/>
            <a:p>
              <a:r>
                <a:rPr lang="de-CH" dirty="0" smtClean="0"/>
                <a:t>Schweizer Demokraten   </a:t>
              </a:r>
              <a:endParaRPr lang="de-CH"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916" y="2346703"/>
              <a:ext cx="1368152" cy="52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uppieren 7"/>
          <p:cNvGrpSpPr/>
          <p:nvPr/>
        </p:nvGrpSpPr>
        <p:grpSpPr>
          <a:xfrm>
            <a:off x="5873324" y="4518637"/>
            <a:ext cx="2227335" cy="1065301"/>
            <a:chOff x="5873324" y="4518637"/>
            <a:chExt cx="2227335" cy="1065301"/>
          </a:xfrm>
        </p:grpSpPr>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324" y="4518637"/>
              <a:ext cx="2227335" cy="60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220368" y="5214606"/>
              <a:ext cx="1584175" cy="369332"/>
            </a:xfrm>
            <a:prstGeom prst="rect">
              <a:avLst/>
            </a:prstGeom>
            <a:noFill/>
          </p:spPr>
          <p:txBody>
            <a:bodyPr wrap="square" rtlCol="0">
              <a:spAutoFit/>
            </a:bodyPr>
            <a:lstStyle/>
            <a:p>
              <a:r>
                <a:rPr lang="de-CH" dirty="0" smtClean="0"/>
                <a:t>Piratenpartei</a:t>
              </a:r>
              <a:endParaRPr lang="de-CH" dirty="0"/>
            </a:p>
          </p:txBody>
        </p:sp>
      </p:grpSp>
      <p:grpSp>
        <p:nvGrpSpPr>
          <p:cNvPr id="9" name="Gruppieren 8"/>
          <p:cNvGrpSpPr/>
          <p:nvPr/>
        </p:nvGrpSpPr>
        <p:grpSpPr>
          <a:xfrm>
            <a:off x="1043608" y="4546639"/>
            <a:ext cx="2072507" cy="1102604"/>
            <a:chOff x="1043608" y="4546639"/>
            <a:chExt cx="2072507" cy="1102604"/>
          </a:xfrm>
        </p:grpSpPr>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4546639"/>
              <a:ext cx="1471611"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1043608" y="5279911"/>
              <a:ext cx="2072507" cy="369332"/>
            </a:xfrm>
            <a:prstGeom prst="rect">
              <a:avLst/>
            </a:prstGeom>
            <a:noFill/>
          </p:spPr>
          <p:txBody>
            <a:bodyPr wrap="square" rtlCol="0">
              <a:spAutoFit/>
            </a:bodyPr>
            <a:lstStyle/>
            <a:p>
              <a:r>
                <a:rPr lang="de-CH" dirty="0" smtClean="0"/>
                <a:t>Partei der Arbeit</a:t>
              </a:r>
              <a:endParaRPr lang="de-CH" dirty="0"/>
            </a:p>
          </p:txBody>
        </p:sp>
      </p:grpSp>
      <p:grpSp>
        <p:nvGrpSpPr>
          <p:cNvPr id="6" name="Gruppieren 5"/>
          <p:cNvGrpSpPr/>
          <p:nvPr/>
        </p:nvGrpSpPr>
        <p:grpSpPr>
          <a:xfrm>
            <a:off x="586728" y="2048007"/>
            <a:ext cx="4234842" cy="1226390"/>
            <a:chOff x="586728" y="2048007"/>
            <a:chExt cx="4234842" cy="1226390"/>
          </a:xfrm>
        </p:grpSpPr>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0240" y="2048007"/>
              <a:ext cx="1562870" cy="85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586728" y="2905065"/>
              <a:ext cx="4234842" cy="369332"/>
            </a:xfrm>
            <a:prstGeom prst="rect">
              <a:avLst/>
            </a:prstGeom>
            <a:noFill/>
          </p:spPr>
          <p:txBody>
            <a:bodyPr wrap="square" rtlCol="0">
              <a:spAutoFit/>
            </a:bodyPr>
            <a:lstStyle/>
            <a:p>
              <a:r>
                <a:rPr lang="de-CH" dirty="0" smtClean="0"/>
                <a:t>Eidgenössisch- Demokratische Union</a:t>
              </a:r>
              <a:endParaRPr lang="de-CH" dirty="0"/>
            </a:p>
          </p:txBody>
        </p:sp>
      </p:grpSp>
    </p:spTree>
    <p:extLst>
      <p:ext uri="{BB962C8B-B14F-4D97-AF65-F5344CB8AC3E}">
        <p14:creationId xmlns:p14="http://schemas.microsoft.com/office/powerpoint/2010/main" val="21601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Sitzverteilung im National- und Ständerat nach Fraktionen</a:t>
            </a:r>
            <a:endParaRPr lang="de-CH"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587" y="1447252"/>
            <a:ext cx="7056793" cy="489213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099" name="Picture 3"/>
          <p:cNvPicPr>
            <a:picLocks noChangeAspect="1" noChangeArrowheads="1"/>
          </p:cNvPicPr>
          <p:nvPr/>
        </p:nvPicPr>
        <p:blipFill>
          <a:blip r:embed="rId3" cstate="print"/>
          <a:srcRect/>
          <a:stretch>
            <a:fillRect/>
          </a:stretch>
        </p:blipFill>
        <p:spPr bwMode="auto">
          <a:xfrm>
            <a:off x="1043608" y="1456431"/>
            <a:ext cx="7698432" cy="46864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149600"/>
            <a:ext cx="8229600" cy="1143000"/>
          </a:xfrm>
        </p:spPr>
        <p:txBody>
          <a:bodyPr rtlCol="0">
            <a:noAutofit/>
          </a:bodyPr>
          <a:lstStyle/>
          <a:p>
            <a:pPr eaLnBrk="1" fontAlgn="auto" hangingPunct="1">
              <a:spcAft>
                <a:spcPts val="0"/>
              </a:spcAft>
              <a:defRPr/>
            </a:pPr>
            <a:r>
              <a:rPr lang="de-CH" sz="8000" dirty="0" smtClean="0">
                <a:effectLst>
                  <a:outerShdw blurRad="38100" dist="38100" dir="2700000" algn="tl">
                    <a:srgbClr val="000000">
                      <a:alpha val="43137"/>
                    </a:srgbClr>
                  </a:outerShdw>
                </a:effectLst>
              </a:rPr>
              <a:t>Wahlsysteme</a:t>
            </a:r>
            <a:endParaRPr lang="de-CH" sz="8000" dirty="0">
              <a:effectLst>
                <a:outerShdw blurRad="38100" dist="38100" dir="2700000" algn="tl">
                  <a:srgbClr val="000000">
                    <a:alpha val="43137"/>
                  </a:srgbClr>
                </a:outerShdw>
              </a:effectLst>
            </a:endParaRPr>
          </a:p>
        </p:txBody>
      </p:sp>
      <p:pic>
        <p:nvPicPr>
          <p:cNvPr id="39939" name="Picture 1" descr="C:\Users\Lea Hungerbühler\AppData\Local\Microsoft\Windows\Temporary Internet Files\Content.IE5\YL70KIHV\MC9003392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196975"/>
            <a:ext cx="1798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Wahlsysteme</a:t>
            </a:r>
            <a:endParaRPr lang="de-CH" dirty="0">
              <a:effectLst>
                <a:outerShdw blurRad="38100" dist="38100" dir="2700000" algn="tl">
                  <a:srgbClr val="000000">
                    <a:alpha val="43137"/>
                  </a:srgbClr>
                </a:outerShdw>
              </a:effectLst>
            </a:endParaRPr>
          </a:p>
        </p:txBody>
      </p:sp>
      <p:sp>
        <p:nvSpPr>
          <p:cNvPr id="40963" name="Inhaltsplatzhalter 2"/>
          <p:cNvSpPr>
            <a:spLocks noGrp="1"/>
          </p:cNvSpPr>
          <p:nvPr>
            <p:ph idx="1"/>
          </p:nvPr>
        </p:nvSpPr>
        <p:spPr>
          <a:xfrm>
            <a:off x="457200" y="2392363"/>
            <a:ext cx="8229600" cy="2981325"/>
          </a:xfrm>
        </p:spPr>
        <p:txBody>
          <a:bodyPr/>
          <a:lstStyle/>
          <a:p>
            <a:pPr eaLnBrk="1" hangingPunct="1"/>
            <a:r>
              <a:rPr lang="de-CH" sz="2800" smtClean="0"/>
              <a:t>Majorzwahlsystem</a:t>
            </a:r>
          </a:p>
          <a:p>
            <a:pPr eaLnBrk="1" hangingPunct="1">
              <a:buFont typeface="Arial" charset="0"/>
              <a:buNone/>
            </a:pPr>
            <a:r>
              <a:rPr lang="de-CH" sz="2800" smtClean="0"/>
              <a:t/>
            </a:r>
            <a:br>
              <a:rPr lang="de-CH" sz="2800" smtClean="0"/>
            </a:br>
            <a:endParaRPr lang="de-CH" sz="2800" smtClean="0"/>
          </a:p>
          <a:p>
            <a:pPr eaLnBrk="1" hangingPunct="1"/>
            <a:r>
              <a:rPr lang="de-CH" sz="2800" smtClean="0"/>
              <a:t>Proporzwahlsystem</a:t>
            </a:r>
            <a:r>
              <a:rPr lang="de-CH" smtClean="0"/>
              <a:t/>
            </a:r>
            <a:br>
              <a:rPr lang="de-CH" smtClean="0"/>
            </a:br>
            <a:endParaRPr lang="de-CH" smtClean="0"/>
          </a:p>
        </p:txBody>
      </p:sp>
      <p:pic>
        <p:nvPicPr>
          <p:cNvPr id="40964" name="Picture 2" descr="C:\Users\Lea Hungerbühler\AppData\Local\Microsoft\Windows\Temporary Internet Files\Content.IE5\XXYCL6C6\MC9003013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1916113"/>
            <a:ext cx="28797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2000" fill="hold"/>
                                        <p:tgtEl>
                                          <p:spTgt spid="40964"/>
                                        </p:tgtEl>
                                        <p:attrNameLst>
                                          <p:attrName>ppt_w</p:attrName>
                                        </p:attrNameLst>
                                      </p:cBhvr>
                                      <p:tavLst>
                                        <p:tav tm="0">
                                          <p:val>
                                            <p:fltVal val="0"/>
                                          </p:val>
                                        </p:tav>
                                        <p:tav tm="100000">
                                          <p:val>
                                            <p:strVal val="#ppt_w"/>
                                          </p:val>
                                        </p:tav>
                                      </p:tavLst>
                                    </p:anim>
                                    <p:anim calcmode="lin" valueType="num">
                                      <p:cBhvr>
                                        <p:cTn id="8" dur="2000" fill="hold"/>
                                        <p:tgtEl>
                                          <p:spTgt spid="409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err="1" smtClean="0">
                <a:effectLst>
                  <a:outerShdw blurRad="38100" dist="38100" dir="2700000" algn="tl">
                    <a:srgbClr val="000000">
                      <a:alpha val="43137"/>
                    </a:srgbClr>
                  </a:outerShdw>
                </a:effectLst>
              </a:rPr>
              <a:t>Majorzwahl</a:t>
            </a:r>
            <a:endParaRPr lang="de-CH" dirty="0">
              <a:effectLst>
                <a:outerShdw blurRad="38100" dist="38100" dir="2700000" algn="tl">
                  <a:srgbClr val="000000">
                    <a:alpha val="43137"/>
                  </a:srgbClr>
                </a:outerShdw>
              </a:effectLst>
            </a:endParaRPr>
          </a:p>
        </p:txBody>
      </p:sp>
      <p:pic>
        <p:nvPicPr>
          <p:cNvPr id="1026" name="Picture 2" descr="C:\Users\Lea Hungerbühler\AppData\Local\Microsoft\Windows\Temporary Internet Files\Content.IE5\E1Z1AVJH\MC9003341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2420938"/>
            <a:ext cx="1089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Lea Hungerbühler\AppData\Local\Microsoft\Windows\Temporary Internet Files\Content.IE5\OP0CI94B\MC9003013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2349500"/>
            <a:ext cx="18256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Lea Hungerbühler\AppData\Local\Microsoft\Windows\Temporary Internet Files\Content.IE5\E1Z1AVJH\MC9003013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938" y="2852738"/>
            <a:ext cx="181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p:nvSpPr>
        <p:spPr bwMode="auto">
          <a:xfrm>
            <a:off x="971550" y="1196975"/>
            <a:ext cx="727233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a:latin typeface="Calibri" pitchFamily="34" charset="0"/>
              </a:rPr>
              <a:t>Es stellen sich mehrere Kandidierende zur Wahl, z.B. für das Amt des Stadtpräsidenten/- in. Auf Ihrem Wahlzettel wird es eine leere Linie haben, auf welcher Sie Ihre/n Favoriten/-in notieren müssen. Es gewinnt der Kandidat bzw. die Kandidatin, welche/r die meisten Stimmen erhält, bzw. das absolute Mehr erreicht hat.</a:t>
            </a:r>
          </a:p>
          <a:p>
            <a:pPr algn="just" eaLnBrk="1" hangingPunct="1"/>
            <a:endParaRPr lang="de-CH">
              <a:latin typeface="Calibri" pitchFamily="34" charset="0"/>
            </a:endParaRPr>
          </a:p>
          <a:p>
            <a:pPr algn="just" eaLnBrk="1" hangingPunct="1"/>
            <a:endParaRPr lang="de-CH">
              <a:latin typeface="Calibri" pitchFamily="34" charset="0"/>
            </a:endParaRPr>
          </a:p>
        </p:txBody>
      </p:sp>
      <p:sp>
        <p:nvSpPr>
          <p:cNvPr id="10" name="Textfeld 9"/>
          <p:cNvSpPr txBox="1">
            <a:spLocks noChangeArrowheads="1"/>
          </p:cNvSpPr>
          <p:nvPr/>
        </p:nvSpPr>
        <p:spPr bwMode="auto">
          <a:xfrm>
            <a:off x="1042988" y="5230813"/>
            <a:ext cx="6842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atin typeface="Calibri" pitchFamily="34" charset="0"/>
              </a:rPr>
              <a:t>Gewählt ist Herr A, der die meisten Stimmen erhielt und auch die Hürde des „absoluten Mehrs“ überwunden hat.</a:t>
            </a:r>
          </a:p>
        </p:txBody>
      </p:sp>
      <p:sp>
        <p:nvSpPr>
          <p:cNvPr id="11" name="Textfeld 10"/>
          <p:cNvSpPr txBox="1">
            <a:spLocks noChangeArrowheads="1"/>
          </p:cNvSpPr>
          <p:nvPr/>
        </p:nvSpPr>
        <p:spPr bwMode="auto">
          <a:xfrm>
            <a:off x="1042988" y="4292600"/>
            <a:ext cx="684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atin typeface="Calibri" pitchFamily="34" charset="0"/>
              </a:rPr>
              <a:t>Herr A:			Frau B:		Herr C:</a:t>
            </a:r>
          </a:p>
          <a:p>
            <a:pPr eaLnBrk="1" hangingPunct="1"/>
            <a:r>
              <a:rPr lang="de-CH">
                <a:latin typeface="Calibri" pitchFamily="34" charset="0"/>
              </a:rPr>
              <a:t>600 Stimmen		300 Stimmen	100 Stimmen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pPr eaLnBrk="1" hangingPunct="1"/>
            <a:r>
              <a:rPr lang="de-CH" smtClean="0"/>
              <a:t>Majorzwahl: Absolutes Mehr</a:t>
            </a:r>
          </a:p>
        </p:txBody>
      </p:sp>
      <p:sp>
        <p:nvSpPr>
          <p:cNvPr id="5" name="Textfeld 4"/>
          <p:cNvSpPr txBox="1">
            <a:spLocks noChangeArrowheads="1"/>
          </p:cNvSpPr>
          <p:nvPr/>
        </p:nvSpPr>
        <p:spPr bwMode="auto">
          <a:xfrm>
            <a:off x="1607269" y="1628775"/>
            <a:ext cx="606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Das absolute Mehr  lässt sich mit folgender Formel errechnen:</a:t>
            </a:r>
          </a:p>
        </p:txBody>
      </p:sp>
      <p:sp>
        <p:nvSpPr>
          <p:cNvPr id="8" name="Textfeld 7"/>
          <p:cNvSpPr txBox="1"/>
          <p:nvPr/>
        </p:nvSpPr>
        <p:spPr>
          <a:xfrm>
            <a:off x="1102296" y="4869160"/>
            <a:ext cx="6335712" cy="923925"/>
          </a:xfrm>
          <a:prstGeom prst="rect">
            <a:avLst/>
          </a:prstGeom>
          <a:noFill/>
        </p:spPr>
        <p:txBody>
          <a:bodyPr>
            <a:spAutoFit/>
          </a:bodyPr>
          <a:lstStyle/>
          <a:p>
            <a:pPr algn="ctr" fontAlgn="auto">
              <a:spcBef>
                <a:spcPts val="0"/>
              </a:spcBef>
              <a:spcAft>
                <a:spcPts val="0"/>
              </a:spcAft>
              <a:defRPr/>
            </a:pPr>
            <a:r>
              <a:rPr lang="de-CH" dirty="0">
                <a:latin typeface="+mn-lt"/>
                <a:cs typeface="+mn-cs"/>
              </a:rPr>
              <a:t>Das absolute Mehr errechnet sich folgendermassen: </a:t>
            </a:r>
          </a:p>
          <a:p>
            <a:pPr algn="ctr" fontAlgn="auto">
              <a:spcBef>
                <a:spcPts val="0"/>
              </a:spcBef>
              <a:spcAft>
                <a:spcPts val="0"/>
              </a:spcAft>
              <a:defRPr/>
            </a:pPr>
            <a:r>
              <a:rPr lang="de-CH" dirty="0" smtClean="0">
                <a:latin typeface="+mn-lt"/>
                <a:cs typeface="+mn-cs"/>
              </a:rPr>
              <a:t>(81‘000-1’000) </a:t>
            </a:r>
            <a:r>
              <a:rPr lang="de-CH" dirty="0">
                <a:latin typeface="+mn-lt"/>
                <a:cs typeface="+mn-cs"/>
              </a:rPr>
              <a:t>/</a:t>
            </a:r>
            <a:r>
              <a:rPr lang="de-CH" dirty="0" smtClean="0">
                <a:latin typeface="+mn-lt"/>
                <a:cs typeface="+mn-cs"/>
              </a:rPr>
              <a:t> </a:t>
            </a:r>
            <a:r>
              <a:rPr lang="de-CH" dirty="0">
                <a:latin typeface="+mn-lt"/>
                <a:cs typeface="+mn-cs"/>
              </a:rPr>
              <a:t>2 = </a:t>
            </a:r>
            <a:r>
              <a:rPr lang="de-CH" dirty="0" smtClean="0">
                <a:latin typeface="+mn-lt"/>
                <a:cs typeface="+mn-cs"/>
              </a:rPr>
              <a:t>40‘000, </a:t>
            </a:r>
            <a:endParaRPr lang="de-CH" dirty="0">
              <a:latin typeface="+mn-lt"/>
              <a:cs typeface="+mn-cs"/>
            </a:endParaRPr>
          </a:p>
          <a:p>
            <a:pPr algn="ctr" fontAlgn="auto">
              <a:spcBef>
                <a:spcPts val="0"/>
              </a:spcBef>
              <a:spcAft>
                <a:spcPts val="0"/>
              </a:spcAft>
              <a:defRPr/>
            </a:pPr>
            <a:r>
              <a:rPr lang="de-CH" dirty="0">
                <a:latin typeface="+mn-lt"/>
                <a:cs typeface="+mn-cs"/>
              </a:rPr>
              <a:t>anschliessend +1 </a:t>
            </a:r>
            <a:r>
              <a:rPr lang="de-CH" dirty="0">
                <a:latin typeface="+mn-lt"/>
                <a:cs typeface="+mn-cs"/>
                <a:sym typeface="Wingdings" pitchFamily="2" charset="2"/>
              </a:rPr>
              <a:t> </a:t>
            </a:r>
            <a:r>
              <a:rPr lang="de-CH" u="dbl" dirty="0" smtClean="0">
                <a:latin typeface="+mn-lt"/>
                <a:cs typeface="+mn-cs"/>
                <a:sym typeface="Wingdings" pitchFamily="2" charset="2"/>
              </a:rPr>
              <a:t>40‘001</a:t>
            </a:r>
            <a:endParaRPr lang="de-CH" u="dbl" dirty="0">
              <a:latin typeface="+mn-lt"/>
              <a:cs typeface="+mn-cs"/>
            </a:endParaRPr>
          </a:p>
        </p:txBody>
      </p:sp>
      <p:grpSp>
        <p:nvGrpSpPr>
          <p:cNvPr id="2" name="Gruppieren 15"/>
          <p:cNvGrpSpPr>
            <a:grpSpLocks/>
          </p:cNvGrpSpPr>
          <p:nvPr/>
        </p:nvGrpSpPr>
        <p:grpSpPr bwMode="auto">
          <a:xfrm>
            <a:off x="539750" y="3521075"/>
            <a:ext cx="7345363" cy="1060450"/>
            <a:chOff x="539552" y="2996952"/>
            <a:chExt cx="7344816" cy="1060993"/>
          </a:xfrm>
        </p:grpSpPr>
        <p:sp>
          <p:nvSpPr>
            <p:cNvPr id="43021" name="Textfeld 6"/>
            <p:cNvSpPr txBox="1">
              <a:spLocks noChangeArrowheads="1"/>
            </p:cNvSpPr>
            <p:nvPr/>
          </p:nvSpPr>
          <p:spPr bwMode="auto">
            <a:xfrm>
              <a:off x="539552" y="3141488"/>
              <a:ext cx="7344816" cy="91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	Baselland wählt einen neuen Ständerat bzw. eine neue Ständerätin. Es werden 81‘000 Wahlzettel eingelegt, davon sind 1‘000 ungültig. Wo liegt das absolute Mehr?</a:t>
              </a:r>
            </a:p>
          </p:txBody>
        </p:sp>
        <p:pic>
          <p:nvPicPr>
            <p:cNvPr id="43022" name="Grafik 8" descr="C:\Users\Lea Hungerbühler\AppData\Local\Microsoft\Windows\Temporary Internet Files\Content.IE5\OP0CI94B\MC90029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996952"/>
              <a:ext cx="7920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004" y="2420888"/>
            <a:ext cx="7148388" cy="75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de-CH" dirty="0" smtClean="0"/>
              <a:t>Beispiel Bundesratswahl </a:t>
            </a:r>
            <a:r>
              <a:rPr lang="de-CH" sz="2800" dirty="0" smtClean="0"/>
              <a:t>(</a:t>
            </a:r>
            <a:r>
              <a:rPr lang="de-CH" sz="2800" dirty="0" err="1" smtClean="0"/>
              <a:t>Majorzwahl</a:t>
            </a:r>
            <a:r>
              <a:rPr lang="de-CH" sz="2800" dirty="0" smtClean="0"/>
              <a:t>)</a:t>
            </a:r>
            <a:endParaRPr lang="de-CH" sz="2800" dirty="0"/>
          </a:p>
        </p:txBody>
      </p:sp>
      <p:pic>
        <p:nvPicPr>
          <p:cNvPr id="5" name="Majorzwahlen.mov">
            <a:hlinkClick r:id="" action="ppaction://media"/>
          </p:cNvPr>
          <p:cNvPicPr>
            <a:picLocks noGrp="1" noChangeAspect="1"/>
          </p:cNvPicPr>
          <p:nvPr>
            <p:ph idx="1"/>
            <a:videoFile r:link="rId1"/>
            <p:extLst/>
          </p:nvPr>
        </p:nvPicPr>
        <p:blipFill>
          <a:blip r:embed="rId3" cstate="print"/>
          <a:stretch>
            <a:fillRect/>
          </a:stretch>
        </p:blipFill>
        <p:spPr>
          <a:xfrm>
            <a:off x="827584" y="980728"/>
            <a:ext cx="7870825" cy="4525963"/>
          </a:xfrm>
        </p:spPr>
      </p:pic>
      <p:sp>
        <p:nvSpPr>
          <p:cNvPr id="6" name="Textfeld 4"/>
          <p:cNvSpPr txBox="1">
            <a:spLocks noChangeArrowheads="1"/>
          </p:cNvSpPr>
          <p:nvPr/>
        </p:nvSpPr>
        <p:spPr bwMode="auto">
          <a:xfrm>
            <a:off x="1043608" y="5704413"/>
            <a:ext cx="72728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Calibri" pitchFamily="34" charset="0"/>
                <a:hlinkClick r:id="rId4" action="ppaction://hlinkfile"/>
              </a:rPr>
              <a:t>Video-</a:t>
            </a:r>
            <a:r>
              <a:rPr lang="en-US" sz="1000" dirty="0" err="1">
                <a:latin typeface="Calibri" pitchFamily="34" charset="0"/>
                <a:hlinkClick r:id="rId4" action="ppaction://hlinkfile"/>
              </a:rPr>
              <a:t>Datei</a:t>
            </a:r>
            <a:r>
              <a:rPr lang="en-US" sz="1000" dirty="0">
                <a:latin typeface="Calibri" pitchFamily="34" charset="0"/>
                <a:hlinkClick r:id="rId4" action="ppaction://hlinkfile"/>
              </a:rPr>
              <a:t> in </a:t>
            </a:r>
            <a:r>
              <a:rPr lang="en-US" sz="1000" dirty="0" err="1">
                <a:latin typeface="Calibri" pitchFamily="34" charset="0"/>
                <a:hlinkClick r:id="rId4" action="ppaction://hlinkfile"/>
              </a:rPr>
              <a:t>externem</a:t>
            </a:r>
            <a:r>
              <a:rPr lang="en-US" sz="1000" dirty="0">
                <a:latin typeface="Calibri" pitchFamily="34" charset="0"/>
                <a:hlinkClick r:id="rId4" action="ppaction://hlinkfile"/>
              </a:rPr>
              <a:t> Player </a:t>
            </a:r>
            <a:r>
              <a:rPr lang="en-US" sz="1000" dirty="0" err="1">
                <a:latin typeface="Calibri" pitchFamily="34" charset="0"/>
                <a:hlinkClick r:id="rId4" action="ppaction://hlinkfile"/>
              </a:rPr>
              <a:t>öffnen</a:t>
            </a:r>
            <a:r>
              <a:rPr lang="en-US" sz="1000" dirty="0">
                <a:latin typeface="Calibri" pitchFamily="34" charset="0"/>
                <a:hlinkClick r:id="rId4" action="ppaction://hlinkfile"/>
              </a:rPr>
              <a:t> </a:t>
            </a:r>
            <a:r>
              <a:rPr lang="en-US" sz="1000" dirty="0" smtClean="0">
                <a:latin typeface="Calibri" pitchFamily="34" charset="0"/>
              </a:rPr>
              <a:t>	</a:t>
            </a:r>
            <a:r>
              <a:rPr lang="en-US" sz="1000" dirty="0" err="1" smtClean="0">
                <a:latin typeface="Calibri" pitchFamily="34" charset="0"/>
              </a:rPr>
              <a:t>Quelle</a:t>
            </a:r>
            <a:r>
              <a:rPr lang="en-US" sz="1000" dirty="0">
                <a:latin typeface="Calibri" pitchFamily="34" charset="0"/>
              </a:rPr>
              <a:t>: </a:t>
            </a:r>
            <a:r>
              <a:rPr lang="en-US" sz="1000" dirty="0" err="1" smtClean="0">
                <a:latin typeface="Calibri" pitchFamily="34" charset="0"/>
              </a:rPr>
              <a:t>Youtube</a:t>
            </a:r>
            <a:r>
              <a:rPr lang="en-US" sz="1000" dirty="0" smtClean="0">
                <a:latin typeface="Calibri" pitchFamily="34" charset="0"/>
              </a:rPr>
              <a:t>, </a:t>
            </a:r>
            <a:r>
              <a:rPr lang="en-US" sz="1000" dirty="0" smtClean="0">
                <a:latin typeface="Calibri" pitchFamily="34" charset="0"/>
                <a:hlinkClick r:id="rId5"/>
              </a:rPr>
              <a:t>Wählen: </a:t>
            </a:r>
            <a:r>
              <a:rPr lang="en-US" sz="1000" dirty="0" err="1" smtClean="0">
                <a:latin typeface="Calibri" pitchFamily="34" charset="0"/>
                <a:hlinkClick r:id="rId5"/>
              </a:rPr>
              <a:t>Proporz</a:t>
            </a:r>
            <a:r>
              <a:rPr lang="en-US" sz="1000" dirty="0" smtClean="0">
                <a:latin typeface="Calibri" pitchFamily="34" charset="0"/>
                <a:hlinkClick r:id="rId5"/>
              </a:rPr>
              <a:t>- und </a:t>
            </a:r>
            <a:r>
              <a:rPr lang="en-US" sz="1000" dirty="0" err="1" smtClean="0">
                <a:latin typeface="Calibri" pitchFamily="34" charset="0"/>
                <a:hlinkClick r:id="rId5"/>
              </a:rPr>
              <a:t>Majorzwahlen</a:t>
            </a:r>
            <a:r>
              <a:rPr lang="en-US" sz="1000" dirty="0" smtClean="0">
                <a:latin typeface="Calibri" pitchFamily="34" charset="0"/>
                <a:hlinkClick r:id="rId5"/>
              </a:rPr>
              <a:t> in der </a:t>
            </a:r>
            <a:r>
              <a:rPr lang="en-US" sz="1000" dirty="0" err="1" smtClean="0">
                <a:latin typeface="Calibri" pitchFamily="34" charset="0"/>
                <a:hlinkClick r:id="rId5"/>
              </a:rPr>
              <a:t>Schweiz</a:t>
            </a:r>
            <a:endParaRPr lang="de-CH" sz="1000" dirty="0">
              <a:latin typeface="Calibri" pitchFamily="34" charset="0"/>
            </a:endParaRPr>
          </a:p>
          <a:p>
            <a:pPr algn="ctr" eaLnBrk="1" hangingPunct="1"/>
            <a:endParaRPr lang="en-US" sz="1000" dirty="0">
              <a:latin typeface="Calibri" pitchFamily="34" charset="0"/>
            </a:endParaRPr>
          </a:p>
        </p:txBody>
      </p:sp>
    </p:spTree>
    <p:extLst>
      <p:ext uri="{BB962C8B-B14F-4D97-AF65-F5344CB8AC3E}">
        <p14:creationId xmlns:p14="http://schemas.microsoft.com/office/powerpoint/2010/main" val="4228462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CH" sz="3600" dirty="0" smtClean="0">
                <a:effectLst>
                  <a:outerShdw blurRad="38100" dist="38100" dir="2700000" algn="tl">
                    <a:srgbClr val="000000">
                      <a:alpha val="43137"/>
                    </a:srgbClr>
                  </a:outerShdw>
                </a:effectLst>
              </a:rPr>
              <a:t/>
            </a:r>
            <a:br>
              <a:rPr lang="de-CH" sz="3600" dirty="0" smtClean="0">
                <a:effectLst>
                  <a:outerShdw blurRad="38100" dist="38100" dir="2700000" algn="tl">
                    <a:srgbClr val="000000">
                      <a:alpha val="43137"/>
                    </a:srgbClr>
                  </a:outerShdw>
                </a:effectLst>
              </a:rPr>
            </a:br>
            <a:r>
              <a:rPr lang="de-CH" sz="4900" dirty="0" smtClean="0">
                <a:effectLst>
                  <a:outerShdw blurRad="38100" dist="38100" dir="2700000" algn="tl">
                    <a:srgbClr val="000000">
                      <a:alpha val="43137"/>
                    </a:srgbClr>
                  </a:outerShdw>
                </a:effectLst>
              </a:rPr>
              <a:t>Das Schweizer Staatssystem</a:t>
            </a:r>
            <a:r>
              <a:rPr lang="de-CH" sz="3600" dirty="0" smtClean="0"/>
              <a:t/>
            </a:r>
            <a:br>
              <a:rPr lang="de-CH" sz="3600" dirty="0" smtClean="0"/>
            </a:br>
            <a:endParaRPr lang="de-CH" sz="3600" dirty="0"/>
          </a:p>
        </p:txBody>
      </p:sp>
      <p:grpSp>
        <p:nvGrpSpPr>
          <p:cNvPr id="16387" name="Gruppieren 10"/>
          <p:cNvGrpSpPr>
            <a:grpSpLocks/>
          </p:cNvGrpSpPr>
          <p:nvPr/>
        </p:nvGrpSpPr>
        <p:grpSpPr bwMode="auto">
          <a:xfrm>
            <a:off x="1043608" y="2204864"/>
            <a:ext cx="7056438" cy="1200329"/>
            <a:chOff x="1088195" y="3848669"/>
            <a:chExt cx="7056784" cy="1201036"/>
          </a:xfrm>
        </p:grpSpPr>
        <p:pic>
          <p:nvPicPr>
            <p:cNvPr id="16391" name="Picture 1" descr="C:\Users\Lea Hungerbühler\AppData\Local\Microsoft\Windows\Temporary Internet Files\Content.IE5\OP0CI94B\MC9002936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108" y="3860502"/>
              <a:ext cx="576064" cy="39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feld 6"/>
            <p:cNvSpPr txBox="1">
              <a:spLocks noChangeArrowheads="1"/>
            </p:cNvSpPr>
            <p:nvPr/>
          </p:nvSpPr>
          <p:spPr bwMode="auto">
            <a:xfrm>
              <a:off x="1088195" y="3848669"/>
              <a:ext cx="7056784" cy="120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	Tragen Sie die </a:t>
              </a:r>
              <a:r>
                <a:rPr lang="de-CH" dirty="0" smtClean="0">
                  <a:latin typeface="Calibri" pitchFamily="34" charset="0"/>
                </a:rPr>
                <a:t>Begriffe, welche Sie auf S.5 der Broschüre finden, 	in den dafür vorgesehenen Grafiken </a:t>
              </a:r>
              <a:r>
                <a:rPr lang="de-CH" dirty="0">
                  <a:latin typeface="Calibri" pitchFamily="34" charset="0"/>
                </a:rPr>
                <a:t>ein. </a:t>
              </a:r>
              <a:r>
                <a:rPr lang="de-CH" dirty="0" smtClean="0">
                  <a:latin typeface="Calibri" pitchFamily="34" charset="0"/>
                </a:rPr>
                <a:t>Markieren </a:t>
              </a:r>
              <a:r>
                <a:rPr lang="de-CH" dirty="0">
                  <a:latin typeface="Calibri" pitchFamily="34" charset="0"/>
                </a:rPr>
                <a:t>Sie mit Pfeilen, wer wen wählt. Achten Sie </a:t>
              </a:r>
              <a:r>
                <a:rPr lang="de-CH" dirty="0" smtClean="0">
                  <a:latin typeface="Calibri" pitchFamily="34" charset="0"/>
                </a:rPr>
                <a:t>dabei auf </a:t>
              </a:r>
              <a:r>
                <a:rPr lang="de-CH" dirty="0">
                  <a:latin typeface="Calibri" pitchFamily="34" charset="0"/>
                </a:rPr>
                <a:t>Parallelen und Unterschiede zwischen dem nationalen und dem kantonalen System! </a:t>
              </a:r>
            </a:p>
          </p:txBody>
        </p:sp>
      </p:grpSp>
      <p:sp>
        <p:nvSpPr>
          <p:cNvPr id="8" name="Textfeld 7"/>
          <p:cNvSpPr txBox="1"/>
          <p:nvPr/>
        </p:nvSpPr>
        <p:spPr>
          <a:xfrm>
            <a:off x="468313" y="1484313"/>
            <a:ext cx="8280400" cy="646112"/>
          </a:xfrm>
          <a:prstGeom prst="rect">
            <a:avLst/>
          </a:prstGeom>
          <a:noFill/>
        </p:spPr>
        <p:txBody>
          <a:bodyPr>
            <a:spAutoFit/>
          </a:bodyPr>
          <a:lstStyle/>
          <a:p>
            <a:pPr algn="ctr" fontAlgn="auto">
              <a:spcBef>
                <a:spcPts val="0"/>
              </a:spcBef>
              <a:spcAft>
                <a:spcPts val="0"/>
              </a:spcAft>
              <a:defRPr/>
            </a:pPr>
            <a:r>
              <a:rPr lang="de-CH" dirty="0">
                <a:solidFill>
                  <a:prstClr val="black"/>
                </a:solidFill>
                <a:latin typeface="+mn-lt"/>
                <a:ea typeface="+mj-ea"/>
                <a:cs typeface="+mj-cs"/>
              </a:rPr>
              <a:t>Die Demokratie beruht auf drei Säulen, welche auch die </a:t>
            </a:r>
            <a:endParaRPr lang="de-CH" dirty="0" smtClean="0">
              <a:solidFill>
                <a:prstClr val="black"/>
              </a:solidFill>
              <a:latin typeface="+mn-lt"/>
              <a:ea typeface="+mj-ea"/>
              <a:cs typeface="+mj-cs"/>
            </a:endParaRPr>
          </a:p>
          <a:p>
            <a:pPr algn="ctr" fontAlgn="auto">
              <a:spcBef>
                <a:spcPts val="0"/>
              </a:spcBef>
              <a:spcAft>
                <a:spcPts val="0"/>
              </a:spcAft>
              <a:defRPr/>
            </a:pPr>
            <a:r>
              <a:rPr lang="de-CH" b="1" dirty="0" smtClean="0">
                <a:solidFill>
                  <a:prstClr val="black"/>
                </a:solidFill>
                <a:latin typeface="+mn-lt"/>
                <a:ea typeface="+mj-ea"/>
                <a:cs typeface="+mj-cs"/>
              </a:rPr>
              <a:t>drei </a:t>
            </a:r>
            <a:r>
              <a:rPr lang="de-CH" b="1" dirty="0">
                <a:solidFill>
                  <a:prstClr val="black"/>
                </a:solidFill>
                <a:latin typeface="+mn-lt"/>
                <a:ea typeface="+mj-ea"/>
                <a:cs typeface="+mj-cs"/>
              </a:rPr>
              <a:t>Staatsgewalten</a:t>
            </a:r>
            <a:r>
              <a:rPr lang="de-CH" dirty="0">
                <a:solidFill>
                  <a:prstClr val="black"/>
                </a:solidFill>
                <a:effectLst>
                  <a:outerShdw blurRad="38100" dist="38100" dir="2700000" algn="tl">
                    <a:srgbClr val="000000">
                      <a:alpha val="43137"/>
                    </a:srgbClr>
                  </a:outerShdw>
                </a:effectLst>
                <a:latin typeface="+mn-lt"/>
                <a:ea typeface="+mj-ea"/>
                <a:cs typeface="+mj-cs"/>
              </a:rPr>
              <a:t> </a:t>
            </a:r>
            <a:r>
              <a:rPr lang="de-CH" dirty="0">
                <a:solidFill>
                  <a:prstClr val="black"/>
                </a:solidFill>
                <a:latin typeface="+mn-lt"/>
                <a:ea typeface="+mj-ea"/>
                <a:cs typeface="+mj-cs"/>
              </a:rPr>
              <a:t>genannt werden.</a:t>
            </a:r>
            <a:endParaRPr lang="en-US" dirty="0">
              <a:latin typeface="+mn-lt"/>
              <a:cs typeface="+mn-cs"/>
            </a:endParaRPr>
          </a:p>
        </p:txBody>
      </p:sp>
      <p:pic>
        <p:nvPicPr>
          <p:cNvPr id="16389" name="Picture 5" descr="C:\Users\Lea Hungerbühler\AppData\Local\Microsoft\Windows\Temporary Internet Files\Content.IE5\E1Z1AVJH\MC900015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04813"/>
            <a:ext cx="954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Grafik 11"/>
          <p:cNvPicPr>
            <a:picLocks noChangeAspect="1" noChangeArrowheads="1"/>
          </p:cNvPicPr>
          <p:nvPr/>
        </p:nvPicPr>
        <p:blipFill>
          <a:blip r:embed="rId4" cstate="print">
            <a:extLst>
              <a:ext uri="{28A0092B-C50C-407E-A947-70E740481C1C}">
                <a14:useLocalDpi xmlns:a14="http://schemas.microsoft.com/office/drawing/2010/main" val="0"/>
              </a:ext>
            </a:extLst>
          </a:blip>
          <a:srcRect b="-4216"/>
          <a:stretch>
            <a:fillRect/>
          </a:stretch>
        </p:blipFill>
        <p:spPr bwMode="auto">
          <a:xfrm>
            <a:off x="7812088" y="404813"/>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 name="Group 13"/>
          <p:cNvGrpSpPr>
            <a:grpSpLocks/>
          </p:cNvGrpSpPr>
          <p:nvPr/>
        </p:nvGrpSpPr>
        <p:grpSpPr bwMode="auto">
          <a:xfrm>
            <a:off x="971600" y="4437112"/>
            <a:ext cx="4104456" cy="1722264"/>
            <a:chOff x="1534" y="8052"/>
            <a:chExt cx="8898" cy="4140"/>
          </a:xfrm>
        </p:grpSpPr>
        <p:sp>
          <p:nvSpPr>
            <p:cNvPr id="78" name="Rectangle 14"/>
            <p:cNvSpPr>
              <a:spLocks noChangeArrowheads="1"/>
            </p:cNvSpPr>
            <p:nvPr/>
          </p:nvSpPr>
          <p:spPr bwMode="auto">
            <a:xfrm>
              <a:off x="1534" y="8052"/>
              <a:ext cx="8898" cy="414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cxnSp>
          <p:nvCxnSpPr>
            <p:cNvPr id="79" name="AutoShape 15"/>
            <p:cNvCxnSpPr>
              <a:cxnSpLocks noChangeShapeType="1"/>
            </p:cNvCxnSpPr>
            <p:nvPr/>
          </p:nvCxnSpPr>
          <p:spPr bwMode="auto">
            <a:xfrm>
              <a:off x="1534" y="10600"/>
              <a:ext cx="8898" cy="0"/>
            </a:xfrm>
            <a:prstGeom prst="straightConnector1">
              <a:avLst/>
            </a:prstGeom>
            <a:noFill/>
            <a:ln w="12700">
              <a:solidFill>
                <a:srgbClr val="666666"/>
              </a:solidFill>
              <a:round/>
              <a:headEnd/>
              <a:tailEnd/>
            </a:ln>
            <a:effectLst/>
          </p:spPr>
        </p:cxnSp>
        <p:cxnSp>
          <p:nvCxnSpPr>
            <p:cNvPr id="80" name="AutoShape 16"/>
            <p:cNvCxnSpPr>
              <a:cxnSpLocks noChangeShapeType="1"/>
            </p:cNvCxnSpPr>
            <p:nvPr/>
          </p:nvCxnSpPr>
          <p:spPr bwMode="auto">
            <a:xfrm>
              <a:off x="4404" y="8052"/>
              <a:ext cx="1" cy="2549"/>
            </a:xfrm>
            <a:prstGeom prst="straightConnector1">
              <a:avLst/>
            </a:prstGeom>
            <a:noFill/>
            <a:ln w="12700">
              <a:solidFill>
                <a:srgbClr val="666666"/>
              </a:solidFill>
              <a:round/>
              <a:headEnd/>
              <a:tailEnd/>
            </a:ln>
            <a:effectLst/>
          </p:spPr>
        </p:cxnSp>
        <p:cxnSp>
          <p:nvCxnSpPr>
            <p:cNvPr id="81" name="AutoShape 17"/>
            <p:cNvCxnSpPr>
              <a:cxnSpLocks noChangeShapeType="1"/>
            </p:cNvCxnSpPr>
            <p:nvPr/>
          </p:nvCxnSpPr>
          <p:spPr bwMode="auto">
            <a:xfrm>
              <a:off x="7534" y="8052"/>
              <a:ext cx="1" cy="2534"/>
            </a:xfrm>
            <a:prstGeom prst="straightConnector1">
              <a:avLst/>
            </a:prstGeom>
            <a:noFill/>
            <a:ln w="12700">
              <a:solidFill>
                <a:srgbClr val="666666"/>
              </a:solidFill>
              <a:round/>
              <a:headEnd/>
              <a:tailEnd/>
            </a:ln>
            <a:effectLst/>
          </p:spPr>
        </p:cxnSp>
        <p:sp>
          <p:nvSpPr>
            <p:cNvPr id="90" name="Text Box 18"/>
            <p:cNvSpPr txBox="1">
              <a:spLocks noChangeArrowheads="1"/>
            </p:cNvSpPr>
            <p:nvPr/>
          </p:nvSpPr>
          <p:spPr bwMode="auto">
            <a:xfrm>
              <a:off x="1701" y="11193"/>
              <a:ext cx="8630" cy="845"/>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800" b="0" i="0" u="none" strike="noStrike" cap="none" normalizeH="0" baseline="0" dirty="0" smtClean="0">
                  <a:ln>
                    <a:noFill/>
                  </a:ln>
                  <a:solidFill>
                    <a:schemeClr val="tx1"/>
                  </a:solidFill>
                  <a:effectLst/>
                  <a:latin typeface="Calibri" pitchFamily="34" charset="0"/>
                  <a:cs typeface="Arial" pitchFamily="34" charset="0"/>
                </a:rPr>
                <a:t>Bestimmt die Politik in einer direkten Demokratie mittels Volksentscheiden </a:t>
              </a:r>
              <a:br>
                <a:rPr kumimoji="0" lang="de-DE" sz="800" b="0" i="0" u="none" strike="noStrike" cap="none" normalizeH="0" baseline="0" dirty="0" smtClean="0">
                  <a:ln>
                    <a:noFill/>
                  </a:ln>
                  <a:solidFill>
                    <a:schemeClr val="tx1"/>
                  </a:solidFill>
                  <a:effectLst/>
                  <a:latin typeface="Calibri" pitchFamily="34" charset="0"/>
                  <a:cs typeface="Arial" pitchFamily="34" charset="0"/>
                </a:rPr>
              </a:br>
              <a:r>
                <a:rPr kumimoji="0" lang="de-DE" sz="800" b="0" i="0" u="none" strike="noStrike" cap="none" normalizeH="0" baseline="0" dirty="0" smtClean="0">
                  <a:ln>
                    <a:noFill/>
                  </a:ln>
                  <a:solidFill>
                    <a:schemeClr val="tx1"/>
                  </a:solidFill>
                  <a:effectLst/>
                  <a:latin typeface="Calibri" pitchFamily="34" charset="0"/>
                  <a:cs typeface="Arial" pitchFamily="34" charset="0"/>
                </a:rPr>
                <a:t>(                                                                              ) und Wahlen</a:t>
              </a:r>
              <a:endParaRPr kumimoji="0" lang="de-DE"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Rectangle 19"/>
            <p:cNvSpPr>
              <a:spLocks noChangeArrowheads="1"/>
            </p:cNvSpPr>
            <p:nvPr/>
          </p:nvSpPr>
          <p:spPr bwMode="auto">
            <a:xfrm>
              <a:off x="7735" y="9869"/>
              <a:ext cx="2596" cy="40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2" name="Rectangle 20"/>
            <p:cNvSpPr>
              <a:spLocks noChangeArrowheads="1"/>
            </p:cNvSpPr>
            <p:nvPr/>
          </p:nvSpPr>
          <p:spPr bwMode="auto">
            <a:xfrm>
              <a:off x="1701" y="8140"/>
              <a:ext cx="2596" cy="486"/>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800" b="0" i="0" u="none" strike="noStrike" cap="none" normalizeH="0" baseline="0" dirty="0" smtClean="0">
                  <a:ln>
                    <a:noFill/>
                  </a:ln>
                  <a:solidFill>
                    <a:schemeClr val="tx1"/>
                  </a:solidFill>
                  <a:effectLst/>
                  <a:latin typeface="Calibri" pitchFamily="34" charset="0"/>
                  <a:cs typeface="Arial" pitchFamily="34" charset="0"/>
                </a:rPr>
                <a:t>Exekutive</a:t>
              </a:r>
              <a:endParaRPr kumimoji="0" lang="de-DE"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Rectangle 21"/>
            <p:cNvSpPr>
              <a:spLocks noChangeArrowheads="1"/>
            </p:cNvSpPr>
            <p:nvPr/>
          </p:nvSpPr>
          <p:spPr bwMode="auto">
            <a:xfrm>
              <a:off x="4665" y="9869"/>
              <a:ext cx="2596" cy="40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4" name="Rectangle 22"/>
            <p:cNvSpPr>
              <a:spLocks noChangeArrowheads="1"/>
            </p:cNvSpPr>
            <p:nvPr/>
          </p:nvSpPr>
          <p:spPr bwMode="auto">
            <a:xfrm>
              <a:off x="4665" y="8810"/>
              <a:ext cx="2596" cy="87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5" name="Rectangle 23"/>
            <p:cNvSpPr>
              <a:spLocks noChangeArrowheads="1"/>
            </p:cNvSpPr>
            <p:nvPr/>
          </p:nvSpPr>
          <p:spPr bwMode="auto">
            <a:xfrm>
              <a:off x="1701" y="9869"/>
              <a:ext cx="2596" cy="40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6" name="Rectangle 24"/>
            <p:cNvSpPr>
              <a:spLocks noChangeArrowheads="1"/>
            </p:cNvSpPr>
            <p:nvPr/>
          </p:nvSpPr>
          <p:spPr bwMode="auto">
            <a:xfrm>
              <a:off x="1701" y="8810"/>
              <a:ext cx="2596" cy="87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7" name="Rectangle 25"/>
            <p:cNvSpPr>
              <a:spLocks noChangeArrowheads="1"/>
            </p:cNvSpPr>
            <p:nvPr/>
          </p:nvSpPr>
          <p:spPr bwMode="auto">
            <a:xfrm>
              <a:off x="7722" y="8810"/>
              <a:ext cx="2596" cy="87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8" name="Rectangle 26"/>
            <p:cNvSpPr>
              <a:spLocks noChangeArrowheads="1"/>
            </p:cNvSpPr>
            <p:nvPr/>
          </p:nvSpPr>
          <p:spPr bwMode="auto">
            <a:xfrm>
              <a:off x="4665" y="10689"/>
              <a:ext cx="2596" cy="40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endParaRPr lang="de-CH"/>
            </a:p>
          </p:txBody>
        </p:sp>
        <p:sp>
          <p:nvSpPr>
            <p:cNvPr id="99" name="Rectangle 27"/>
            <p:cNvSpPr>
              <a:spLocks noChangeArrowheads="1"/>
            </p:cNvSpPr>
            <p:nvPr/>
          </p:nvSpPr>
          <p:spPr bwMode="auto">
            <a:xfrm>
              <a:off x="7722" y="8140"/>
              <a:ext cx="2596" cy="486"/>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800" b="0" i="0" u="none" strike="noStrike" cap="none" normalizeH="0" baseline="0" dirty="0" smtClean="0">
                  <a:ln>
                    <a:noFill/>
                  </a:ln>
                  <a:solidFill>
                    <a:schemeClr val="tx1"/>
                  </a:solidFill>
                  <a:effectLst/>
                  <a:latin typeface="Calibri" pitchFamily="34" charset="0"/>
                  <a:cs typeface="Arial" pitchFamily="34" charset="0"/>
                </a:rPr>
                <a:t>Judikative</a:t>
              </a:r>
              <a:endParaRPr kumimoji="0" lang="de-DE"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Rectangle 28"/>
            <p:cNvSpPr>
              <a:spLocks noChangeArrowheads="1"/>
            </p:cNvSpPr>
            <p:nvPr/>
          </p:nvSpPr>
          <p:spPr bwMode="auto">
            <a:xfrm>
              <a:off x="4665" y="8140"/>
              <a:ext cx="2596" cy="486"/>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CH" sz="800" b="0" i="0" u="none" strike="noStrike" cap="none" normalizeH="0" baseline="0" dirty="0" smtClean="0">
                  <a:ln>
                    <a:noFill/>
                  </a:ln>
                  <a:solidFill>
                    <a:schemeClr val="tx1"/>
                  </a:solidFill>
                  <a:effectLst/>
                  <a:latin typeface="Calibri" pitchFamily="34" charset="0"/>
                  <a:cs typeface="Arial" pitchFamily="34" charset="0"/>
                </a:rPr>
                <a:t>Legislative</a:t>
              </a:r>
              <a:endParaRPr kumimoji="0" lang="de-DE" sz="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42" name="Text Box 11"/>
          <p:cNvSpPr txBox="1">
            <a:spLocks noChangeArrowheads="1"/>
          </p:cNvSpPr>
          <p:nvPr/>
        </p:nvSpPr>
        <p:spPr bwMode="auto">
          <a:xfrm>
            <a:off x="2915816" y="3429000"/>
            <a:ext cx="5617691" cy="698251"/>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CH" sz="1100" b="0" i="0" u="none" strike="noStrike" cap="none" normalizeH="0" baseline="0" dirty="0" smtClean="0">
                <a:ln>
                  <a:noFill/>
                </a:ln>
                <a:solidFill>
                  <a:schemeClr val="tx1"/>
                </a:solidFill>
                <a:effectLst/>
                <a:latin typeface="Calibri" pitchFamily="34" charset="0"/>
                <a:cs typeface="Arial" pitchFamily="34" charset="0"/>
              </a:rPr>
              <a:t>Einzutragende Begriffe:</a:t>
            </a:r>
            <a:r>
              <a:rPr kumimoji="0" lang="de-CH" sz="1100" b="0" i="1" u="none" strike="noStrike" cap="none" normalizeH="0" baseline="0" dirty="0" smtClean="0">
                <a:ln>
                  <a:noFill/>
                </a:ln>
                <a:solidFill>
                  <a:schemeClr val="tx1"/>
                </a:solidFill>
                <a:effectLst/>
                <a:latin typeface="Calibri" pitchFamily="34" charset="0"/>
                <a:cs typeface="Arial" pitchFamily="34" charset="0"/>
              </a:rPr>
              <a:t> Volk (</a:t>
            </a:r>
            <a:r>
              <a:rPr kumimoji="0" lang="de-CH" sz="1100" b="0" i="1" u="none" strike="noStrike" cap="none" normalizeH="0" baseline="0" dirty="0" err="1" smtClean="0">
                <a:ln>
                  <a:noFill/>
                </a:ln>
                <a:solidFill>
                  <a:schemeClr val="tx1"/>
                </a:solidFill>
                <a:effectLst/>
                <a:latin typeface="Calibri" pitchFamily="34" charset="0"/>
                <a:cs typeface="Arial" pitchFamily="34" charset="0"/>
              </a:rPr>
              <a:t>2x</a:t>
            </a:r>
            <a:r>
              <a:rPr kumimoji="0" lang="de-CH" sz="1100" b="0" i="1" u="none" strike="noStrike" cap="none" normalizeH="0" baseline="0" dirty="0" smtClean="0">
                <a:ln>
                  <a:noFill/>
                </a:ln>
                <a:solidFill>
                  <a:schemeClr val="tx1"/>
                </a:solidFill>
                <a:effectLst/>
                <a:latin typeface="Calibri" pitchFamily="34" charset="0"/>
                <a:cs typeface="Arial" pitchFamily="34" charset="0"/>
              </a:rPr>
              <a:t>), 90 Landräte, gesetzgebende Gewalt (</a:t>
            </a:r>
            <a:r>
              <a:rPr kumimoji="0" lang="de-CH" sz="1100" b="0" i="1" u="none" strike="noStrike" cap="none" normalizeH="0" baseline="0" dirty="0" err="1" smtClean="0">
                <a:ln>
                  <a:noFill/>
                </a:ln>
                <a:solidFill>
                  <a:schemeClr val="tx1"/>
                </a:solidFill>
                <a:effectLst/>
                <a:latin typeface="Calibri" pitchFamily="34" charset="0"/>
                <a:cs typeface="Arial" pitchFamily="34" charset="0"/>
              </a:rPr>
              <a:t>2x</a:t>
            </a:r>
            <a:r>
              <a:rPr kumimoji="0" lang="de-CH" sz="1100" b="0" i="1" u="none" strike="noStrike" cap="none" normalizeH="0" baseline="0" dirty="0" smtClean="0">
                <a:ln>
                  <a:noFill/>
                </a:ln>
                <a:solidFill>
                  <a:schemeClr val="tx1"/>
                </a:solidFill>
                <a:effectLst/>
                <a:latin typeface="Calibri" pitchFamily="34" charset="0"/>
                <a:cs typeface="Arial" pitchFamily="34" charset="0"/>
              </a:rPr>
              <a:t>), rechtsprechende Gewalt (</a:t>
            </a:r>
            <a:r>
              <a:rPr kumimoji="0" lang="de-CH" sz="1100" b="0" i="1" u="none" strike="noStrike" cap="none" normalizeH="0" baseline="0" dirty="0" err="1" smtClean="0">
                <a:ln>
                  <a:noFill/>
                </a:ln>
                <a:solidFill>
                  <a:schemeClr val="tx1"/>
                </a:solidFill>
                <a:effectLst/>
                <a:latin typeface="Calibri" pitchFamily="34" charset="0"/>
                <a:cs typeface="Arial" pitchFamily="34" charset="0"/>
              </a:rPr>
              <a:t>2x</a:t>
            </a:r>
            <a:r>
              <a:rPr kumimoji="0" lang="de-CH" sz="1100" b="0" i="1" u="none" strike="noStrike" cap="none" normalizeH="0" baseline="0" dirty="0" smtClean="0">
                <a:ln>
                  <a:noFill/>
                </a:ln>
                <a:solidFill>
                  <a:schemeClr val="tx1"/>
                </a:solidFill>
                <a:effectLst/>
                <a:latin typeface="Calibri" pitchFamily="34" charset="0"/>
                <a:cs typeface="Arial" pitchFamily="34" charset="0"/>
              </a:rPr>
              <a:t>), 7 Bundesräte, Initiative und Referendum (</a:t>
            </a:r>
            <a:r>
              <a:rPr kumimoji="0" lang="de-CH" sz="1100" b="0" i="1" u="none" strike="noStrike" cap="none" normalizeH="0" baseline="0" dirty="0" err="1" smtClean="0">
                <a:ln>
                  <a:noFill/>
                </a:ln>
                <a:solidFill>
                  <a:schemeClr val="tx1"/>
                </a:solidFill>
                <a:effectLst/>
                <a:latin typeface="Calibri" pitchFamily="34" charset="0"/>
                <a:cs typeface="Arial" pitchFamily="34" charset="0"/>
              </a:rPr>
              <a:t>2x</a:t>
            </a:r>
            <a:r>
              <a:rPr kumimoji="0" lang="de-CH" sz="1100" b="0" i="1" u="none" strike="noStrike" cap="none" normalizeH="0" baseline="0" dirty="0" smtClean="0">
                <a:ln>
                  <a:noFill/>
                </a:ln>
                <a:solidFill>
                  <a:schemeClr val="tx1"/>
                </a:solidFill>
                <a:effectLst/>
                <a:latin typeface="Calibri" pitchFamily="34" charset="0"/>
                <a:cs typeface="Arial" pitchFamily="34" charset="0"/>
              </a:rPr>
              <a:t>)</a:t>
            </a:r>
            <a:r>
              <a:rPr kumimoji="0" lang="de-CH" sz="1100" b="0" i="1" u="none" strike="noStrike" cap="none" normalizeH="0" baseline="0" dirty="0" smtClean="0">
                <a:ln>
                  <a:noFill/>
                </a:ln>
                <a:solidFill>
                  <a:schemeClr val="tx1"/>
                </a:solidFill>
                <a:effectLst/>
                <a:latin typeface="Times New Roman" pitchFamily="18" charset="0"/>
                <a:cs typeface="Arial" pitchFamily="34" charset="0"/>
              </a:rPr>
              <a:t>,</a:t>
            </a:r>
            <a:r>
              <a:rPr kumimoji="0" lang="de-CH" sz="1100" b="0" i="1" u="none" strike="noStrike" cap="none" normalizeH="0" baseline="0" dirty="0" smtClean="0">
                <a:ln>
                  <a:noFill/>
                </a:ln>
                <a:solidFill>
                  <a:schemeClr val="tx1"/>
                </a:solidFill>
                <a:effectLst/>
                <a:latin typeface="Calibri" pitchFamily="34" charset="0"/>
                <a:cs typeface="Arial" pitchFamily="34" charset="0"/>
              </a:rPr>
              <a:t> kantonale Gerichte, 5 Regierungsräte, ausführende Gewalt (</a:t>
            </a:r>
            <a:r>
              <a:rPr kumimoji="0" lang="de-CH" sz="1100" b="0" i="1" u="none" strike="noStrike" cap="none" normalizeH="0" baseline="0" dirty="0" err="1" smtClean="0">
                <a:ln>
                  <a:noFill/>
                </a:ln>
                <a:solidFill>
                  <a:schemeClr val="tx1"/>
                </a:solidFill>
                <a:effectLst/>
                <a:latin typeface="Calibri" pitchFamily="34" charset="0"/>
                <a:cs typeface="Arial" pitchFamily="34" charset="0"/>
              </a:rPr>
              <a:t>2x</a:t>
            </a:r>
            <a:r>
              <a:rPr kumimoji="0" lang="de-CH" sz="1100" b="0" i="1" u="none" strike="noStrike" cap="none" normalizeH="0" baseline="0" dirty="0" smtClean="0">
                <a:ln>
                  <a:noFill/>
                </a:ln>
                <a:solidFill>
                  <a:schemeClr val="tx1"/>
                </a:solidFill>
                <a:effectLst/>
                <a:latin typeface="Calibri" pitchFamily="34" charset="0"/>
                <a:cs typeface="Arial" pitchFamily="34" charset="0"/>
              </a:rPr>
              <a:t>), 200 Nationalräte und 46 Ständeräte, nationale Gerichte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Pfeil nach unten 25"/>
          <p:cNvSpPr/>
          <p:nvPr/>
        </p:nvSpPr>
        <p:spPr>
          <a:xfrm rot="1482886">
            <a:off x="3923928" y="3861048"/>
            <a:ext cx="1224136" cy="1224136"/>
          </a:xfrm>
          <a:prstGeom prst="downArrow">
            <a:avLst>
              <a:gd name="adj1" fmla="val 33401"/>
              <a:gd name="adj2" fmla="val 50000"/>
            </a:avLst>
          </a:prstGeom>
          <a:solidFill>
            <a:schemeClr val="accent2">
              <a:lumMod val="20000"/>
              <a:lumOff val="80000"/>
            </a:schemeClr>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Proporzwahl</a:t>
            </a:r>
            <a:endParaRPr lang="de-CH" dirty="0">
              <a:effectLst>
                <a:outerShdw blurRad="38100" dist="38100" dir="2700000" algn="tl">
                  <a:srgbClr val="000000">
                    <a:alpha val="43137"/>
                  </a:srgbClr>
                </a:outerShdw>
              </a:effectLst>
            </a:endParaRPr>
          </a:p>
        </p:txBody>
      </p:sp>
      <p:sp>
        <p:nvSpPr>
          <p:cNvPr id="44035" name="Textfeld 3"/>
          <p:cNvSpPr txBox="1">
            <a:spLocks noChangeArrowheads="1"/>
          </p:cNvSpPr>
          <p:nvPr/>
        </p:nvSpPr>
        <p:spPr bwMode="auto">
          <a:xfrm>
            <a:off x="360363" y="1341438"/>
            <a:ext cx="85328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Die Proporzwahl wird vor allem für Gremien mit vielen Mitgliedern verwendet. Hier werden in erster Linie die Parteien, und erst in einem zweiten Schritt die Kandidierenden gewählt.</a:t>
            </a:r>
          </a:p>
        </p:txBody>
      </p:sp>
      <p:sp>
        <p:nvSpPr>
          <p:cNvPr id="5" name="Textfeld 4"/>
          <p:cNvSpPr txBox="1">
            <a:spLocks noChangeArrowheads="1"/>
          </p:cNvSpPr>
          <p:nvPr/>
        </p:nvSpPr>
        <p:spPr bwMode="auto">
          <a:xfrm>
            <a:off x="395288" y="2133600"/>
            <a:ext cx="82089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de-CH" dirty="0">
              <a:latin typeface="Calibri" pitchFamily="34" charset="0"/>
            </a:endParaRPr>
          </a:p>
          <a:p>
            <a:pPr algn="just" eaLnBrk="1" hangingPunct="1"/>
            <a:r>
              <a:rPr lang="de-CH" dirty="0">
                <a:latin typeface="Calibri" pitchFamily="34" charset="0"/>
              </a:rPr>
              <a:t>	Es gibt die </a:t>
            </a:r>
            <a:r>
              <a:rPr lang="de-CH" dirty="0">
                <a:solidFill>
                  <a:schemeClr val="accent1"/>
                </a:solidFill>
                <a:latin typeface="Calibri" pitchFamily="34" charset="0"/>
              </a:rPr>
              <a:t>Partei A</a:t>
            </a:r>
            <a:r>
              <a:rPr lang="de-CH" dirty="0">
                <a:latin typeface="Calibri" pitchFamily="34" charset="0"/>
              </a:rPr>
              <a:t> und die </a:t>
            </a:r>
            <a:r>
              <a:rPr lang="de-CH" dirty="0">
                <a:solidFill>
                  <a:schemeClr val="accent2"/>
                </a:solidFill>
                <a:latin typeface="Calibri" pitchFamily="34" charset="0"/>
              </a:rPr>
              <a:t>Partei B</a:t>
            </a:r>
            <a:r>
              <a:rPr lang="de-CH" dirty="0">
                <a:latin typeface="Calibri" pitchFamily="34" charset="0"/>
              </a:rPr>
              <a:t>. Beide möchten die 10 Sitze im 	Parlament besetzen. Sie stellen je 10 Kandidaten und Kandidatinnen auf.  	</a:t>
            </a:r>
            <a:r>
              <a:rPr lang="de-CH" dirty="0">
                <a:solidFill>
                  <a:schemeClr val="accent1"/>
                </a:solidFill>
                <a:latin typeface="Calibri" pitchFamily="34" charset="0"/>
              </a:rPr>
              <a:t>70% </a:t>
            </a:r>
            <a:r>
              <a:rPr lang="de-CH" dirty="0">
                <a:latin typeface="Calibri" pitchFamily="34" charset="0"/>
              </a:rPr>
              <a:t>der Stimmbürger legen die Liste der </a:t>
            </a:r>
            <a:r>
              <a:rPr lang="de-CH" dirty="0">
                <a:solidFill>
                  <a:schemeClr val="accent1"/>
                </a:solidFill>
                <a:latin typeface="Calibri" pitchFamily="34" charset="0"/>
              </a:rPr>
              <a:t>Partei A</a:t>
            </a:r>
            <a:r>
              <a:rPr lang="de-CH" dirty="0">
                <a:latin typeface="Calibri" pitchFamily="34" charset="0"/>
              </a:rPr>
              <a:t> ein, </a:t>
            </a:r>
            <a:r>
              <a:rPr lang="de-CH" dirty="0">
                <a:solidFill>
                  <a:schemeClr val="accent2"/>
                </a:solidFill>
                <a:latin typeface="Calibri" pitchFamily="34" charset="0"/>
              </a:rPr>
              <a:t>30%</a:t>
            </a:r>
            <a:r>
              <a:rPr lang="de-CH" dirty="0">
                <a:latin typeface="Calibri" pitchFamily="34" charset="0"/>
              </a:rPr>
              <a:t> jene der </a:t>
            </a:r>
            <a:r>
              <a:rPr lang="de-CH" dirty="0">
                <a:solidFill>
                  <a:schemeClr val="accent2"/>
                </a:solidFill>
                <a:latin typeface="Calibri" pitchFamily="34" charset="0"/>
              </a:rPr>
              <a:t>Partei B</a:t>
            </a:r>
            <a:r>
              <a:rPr lang="de-CH" dirty="0">
                <a:latin typeface="Calibri" pitchFamily="34" charset="0"/>
              </a:rPr>
              <a:t>.</a:t>
            </a:r>
          </a:p>
        </p:txBody>
      </p:sp>
      <p:graphicFrame>
        <p:nvGraphicFramePr>
          <p:cNvPr id="6" name="Diagramm 5"/>
          <p:cNvGraphicFramePr>
            <a:graphicFrameLocks/>
          </p:cNvGraphicFramePr>
          <p:nvPr/>
        </p:nvGraphicFramePr>
        <p:xfrm>
          <a:off x="636588" y="4530725"/>
          <a:ext cx="3263900" cy="1485900"/>
        </p:xfrm>
        <a:graphic>
          <a:graphicData uri="http://schemas.openxmlformats.org/drawingml/2006/chart">
            <c:chart xmlns:c="http://schemas.openxmlformats.org/drawingml/2006/chart" xmlns:r="http://schemas.openxmlformats.org/officeDocument/2006/relationships" r:id="rId3"/>
          </a:graphicData>
        </a:graphic>
      </p:graphicFrame>
      <p:pic>
        <p:nvPicPr>
          <p:cNvPr id="2060"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4295775"/>
            <a:ext cx="7921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p:nvPr/>
        </p:nvSpPr>
        <p:spPr>
          <a:xfrm>
            <a:off x="4211638" y="4292600"/>
            <a:ext cx="792162" cy="792163"/>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8"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4295775"/>
            <a:ext cx="7905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5157788"/>
            <a:ext cx="7905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5157788"/>
            <a:ext cx="7921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5157788"/>
            <a:ext cx="79216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4295775"/>
            <a:ext cx="7921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295775"/>
            <a:ext cx="7921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5157788"/>
            <a:ext cx="79216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5157788"/>
            <a:ext cx="79216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C:\Users\Lea Hungerbühler\AppData\Local\Microsoft\Windows\Temporary Internet Files\Content.IE5\E1Z1AVJH\MC9003453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4295775"/>
            <a:ext cx="7921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hteck 26"/>
          <p:cNvSpPr/>
          <p:nvPr/>
        </p:nvSpPr>
        <p:spPr>
          <a:xfrm>
            <a:off x="4211638" y="5157788"/>
            <a:ext cx="792162" cy="792162"/>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28" name="Rechteck 27"/>
          <p:cNvSpPr/>
          <p:nvPr/>
        </p:nvSpPr>
        <p:spPr>
          <a:xfrm>
            <a:off x="5076825" y="5157788"/>
            <a:ext cx="790575" cy="792162"/>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29" name="Rechteck 28"/>
          <p:cNvSpPr/>
          <p:nvPr/>
        </p:nvSpPr>
        <p:spPr>
          <a:xfrm>
            <a:off x="5076825" y="4292600"/>
            <a:ext cx="790575" cy="792163"/>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0" name="Rechteck 29"/>
          <p:cNvSpPr/>
          <p:nvPr/>
        </p:nvSpPr>
        <p:spPr>
          <a:xfrm>
            <a:off x="5940425" y="4292600"/>
            <a:ext cx="792163" cy="792163"/>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1" name="Rechteck 30"/>
          <p:cNvSpPr/>
          <p:nvPr/>
        </p:nvSpPr>
        <p:spPr>
          <a:xfrm>
            <a:off x="6804025" y="4292600"/>
            <a:ext cx="792163" cy="792163"/>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2" name="Rechteck 31"/>
          <p:cNvSpPr/>
          <p:nvPr/>
        </p:nvSpPr>
        <p:spPr>
          <a:xfrm>
            <a:off x="7667625" y="4292600"/>
            <a:ext cx="792163" cy="792163"/>
          </a:xfrm>
          <a:prstGeom prst="rect">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3" name="Rechteck 32"/>
          <p:cNvSpPr/>
          <p:nvPr/>
        </p:nvSpPr>
        <p:spPr>
          <a:xfrm>
            <a:off x="5940425" y="5157788"/>
            <a:ext cx="792163" cy="792162"/>
          </a:xfrm>
          <a:prstGeom prst="rect">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4" name="Rechteck 33"/>
          <p:cNvSpPr/>
          <p:nvPr/>
        </p:nvSpPr>
        <p:spPr>
          <a:xfrm>
            <a:off x="6804025" y="5157788"/>
            <a:ext cx="792163" cy="792162"/>
          </a:xfrm>
          <a:prstGeom prst="rect">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5" name="Rechteck 34"/>
          <p:cNvSpPr/>
          <p:nvPr/>
        </p:nvSpPr>
        <p:spPr>
          <a:xfrm>
            <a:off x="7667625" y="5157788"/>
            <a:ext cx="792163" cy="792162"/>
          </a:xfrm>
          <a:prstGeom prst="rect">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36" name="Textfeld 35"/>
          <p:cNvSpPr txBox="1">
            <a:spLocks noChangeArrowheads="1"/>
          </p:cNvSpPr>
          <p:nvPr/>
        </p:nvSpPr>
        <p:spPr bwMode="auto">
          <a:xfrm>
            <a:off x="395288" y="3502025"/>
            <a:ext cx="806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Somit erhält die Partei A </a:t>
            </a:r>
            <a:r>
              <a:rPr lang="de-CH" dirty="0">
                <a:solidFill>
                  <a:schemeClr val="accent1"/>
                </a:solidFill>
                <a:latin typeface="Calibri" pitchFamily="34" charset="0"/>
              </a:rPr>
              <a:t>7 von 10 (70%) Sitzen</a:t>
            </a:r>
            <a:r>
              <a:rPr lang="de-CH" dirty="0">
                <a:latin typeface="Calibri" pitchFamily="34" charset="0"/>
              </a:rPr>
              <a:t>. Die </a:t>
            </a:r>
            <a:r>
              <a:rPr lang="de-CH" dirty="0">
                <a:solidFill>
                  <a:schemeClr val="accent2"/>
                </a:solidFill>
                <a:latin typeface="Calibri" pitchFamily="34" charset="0"/>
              </a:rPr>
              <a:t>Partei B</a:t>
            </a:r>
            <a:r>
              <a:rPr lang="de-CH" dirty="0">
                <a:latin typeface="Calibri" pitchFamily="34" charset="0"/>
              </a:rPr>
              <a:t>, welche von </a:t>
            </a:r>
            <a:r>
              <a:rPr lang="de-CH" dirty="0">
                <a:solidFill>
                  <a:schemeClr val="accent2"/>
                </a:solidFill>
                <a:latin typeface="Calibri" pitchFamily="34" charset="0"/>
              </a:rPr>
              <a:t>30%</a:t>
            </a:r>
            <a:r>
              <a:rPr lang="de-CH" dirty="0">
                <a:latin typeface="Calibri" pitchFamily="34" charset="0"/>
              </a:rPr>
              <a:t> der Bevölkerung unterstütz wird, erhält </a:t>
            </a:r>
            <a:r>
              <a:rPr lang="de-CH" dirty="0">
                <a:solidFill>
                  <a:schemeClr val="accent2"/>
                </a:solidFill>
                <a:latin typeface="Calibri" pitchFamily="34" charset="0"/>
              </a:rPr>
              <a:t>3 von 10 (30%) Sitzen</a:t>
            </a:r>
            <a:r>
              <a:rPr lang="de-CH" dirty="0">
                <a:latin typeface="Calibri" pitchFamily="34" charset="0"/>
              </a:rPr>
              <a:t>.</a:t>
            </a:r>
          </a:p>
        </p:txBody>
      </p:sp>
      <p:pic>
        <p:nvPicPr>
          <p:cNvPr id="3" name="Grafik 4" descr="C:\Users\Lea Hungerbühler\AppData\Local\Microsoft\Windows\Temporary Internet Files\Content.IE5\OP0CI94B\MC9002936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2492375"/>
            <a:ext cx="79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17"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a:lstStyle/>
          <a:p>
            <a:r>
              <a:rPr lang="de-CH" dirty="0" smtClean="0"/>
              <a:t>Listenverbindung (Exkurs)</a:t>
            </a:r>
            <a:endParaRPr lang="de-CH" dirty="0"/>
          </a:p>
        </p:txBody>
      </p:sp>
      <p:pic>
        <p:nvPicPr>
          <p:cNvPr id="4" name="Proporzwahlen-Listenverbindungen.mov">
            <a:hlinkClick r:id="" action="ppaction://media"/>
          </p:cNvPr>
          <p:cNvPicPr>
            <a:picLocks noGrp="1" noChangeAspect="1"/>
          </p:cNvPicPr>
          <p:nvPr>
            <p:ph idx="1"/>
            <a:videoFile r:link="rId1"/>
            <p:extLst/>
          </p:nvPr>
        </p:nvPicPr>
        <p:blipFill>
          <a:blip r:embed="rId4" cstate="print"/>
          <a:stretch>
            <a:fillRect/>
          </a:stretch>
        </p:blipFill>
        <p:spPr>
          <a:xfrm>
            <a:off x="744599" y="1178450"/>
            <a:ext cx="7870825" cy="4525963"/>
          </a:xfrm>
        </p:spPr>
      </p:pic>
      <p:sp>
        <p:nvSpPr>
          <p:cNvPr id="6" name="Textfeld 4"/>
          <p:cNvSpPr txBox="1">
            <a:spLocks noChangeArrowheads="1"/>
          </p:cNvSpPr>
          <p:nvPr/>
        </p:nvSpPr>
        <p:spPr bwMode="auto">
          <a:xfrm>
            <a:off x="1043608" y="5704413"/>
            <a:ext cx="72728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Calibri" pitchFamily="34" charset="0"/>
                <a:hlinkClick r:id="rId5" action="ppaction://hlinkfile"/>
              </a:rPr>
              <a:t>Video-</a:t>
            </a:r>
            <a:r>
              <a:rPr lang="en-US" sz="1000" dirty="0" err="1">
                <a:latin typeface="Calibri" pitchFamily="34" charset="0"/>
                <a:hlinkClick r:id="rId5" action="ppaction://hlinkfile"/>
              </a:rPr>
              <a:t>Datei</a:t>
            </a:r>
            <a:r>
              <a:rPr lang="en-US" sz="1000" dirty="0">
                <a:latin typeface="Calibri" pitchFamily="34" charset="0"/>
                <a:hlinkClick r:id="rId5" action="ppaction://hlinkfile"/>
              </a:rPr>
              <a:t> in </a:t>
            </a:r>
            <a:r>
              <a:rPr lang="en-US" sz="1000" dirty="0" err="1">
                <a:latin typeface="Calibri" pitchFamily="34" charset="0"/>
                <a:hlinkClick r:id="rId5" action="ppaction://hlinkfile"/>
              </a:rPr>
              <a:t>externem</a:t>
            </a:r>
            <a:r>
              <a:rPr lang="en-US" sz="1000" dirty="0">
                <a:latin typeface="Calibri" pitchFamily="34" charset="0"/>
                <a:hlinkClick r:id="rId5" action="ppaction://hlinkfile"/>
              </a:rPr>
              <a:t> Player </a:t>
            </a:r>
            <a:r>
              <a:rPr lang="en-US" sz="1000" dirty="0" err="1">
                <a:latin typeface="Calibri" pitchFamily="34" charset="0"/>
                <a:hlinkClick r:id="rId5" action="ppaction://hlinkfile"/>
              </a:rPr>
              <a:t>öffnen</a:t>
            </a:r>
            <a:r>
              <a:rPr lang="en-US" sz="1000" dirty="0">
                <a:latin typeface="Calibri" pitchFamily="34" charset="0"/>
                <a:hlinkClick r:id="rId5" action="ppaction://hlinkfile"/>
              </a:rPr>
              <a:t> </a:t>
            </a:r>
            <a:r>
              <a:rPr lang="en-US" sz="1000" dirty="0" smtClean="0">
                <a:latin typeface="Calibri" pitchFamily="34" charset="0"/>
              </a:rPr>
              <a:t>	</a:t>
            </a:r>
            <a:r>
              <a:rPr lang="en-US" sz="1000" dirty="0" err="1" smtClean="0">
                <a:latin typeface="Calibri" pitchFamily="34" charset="0"/>
              </a:rPr>
              <a:t>Quelle</a:t>
            </a:r>
            <a:r>
              <a:rPr lang="en-US" sz="1000" dirty="0">
                <a:latin typeface="Calibri" pitchFamily="34" charset="0"/>
              </a:rPr>
              <a:t>: </a:t>
            </a:r>
            <a:r>
              <a:rPr lang="en-US" sz="1000" dirty="0" err="1" smtClean="0">
                <a:latin typeface="Calibri" pitchFamily="34" charset="0"/>
              </a:rPr>
              <a:t>Youtube</a:t>
            </a:r>
            <a:r>
              <a:rPr lang="en-US" sz="1000" dirty="0" smtClean="0">
                <a:latin typeface="Calibri" pitchFamily="34" charset="0"/>
              </a:rPr>
              <a:t>, </a:t>
            </a:r>
            <a:r>
              <a:rPr lang="en-US" sz="1000" dirty="0" smtClean="0">
                <a:latin typeface="Calibri" pitchFamily="34" charset="0"/>
                <a:hlinkClick r:id="rId6"/>
              </a:rPr>
              <a:t>Wahlen: </a:t>
            </a:r>
            <a:r>
              <a:rPr lang="en-US" sz="1000" dirty="0" err="1" smtClean="0">
                <a:latin typeface="Calibri" pitchFamily="34" charset="0"/>
                <a:hlinkClick r:id="rId6"/>
              </a:rPr>
              <a:t>Proporz</a:t>
            </a:r>
            <a:r>
              <a:rPr lang="en-US" sz="1000" dirty="0" smtClean="0">
                <a:latin typeface="Calibri" pitchFamily="34" charset="0"/>
                <a:hlinkClick r:id="rId6"/>
              </a:rPr>
              <a:t>- und </a:t>
            </a:r>
            <a:r>
              <a:rPr lang="en-US" sz="1000" dirty="0" err="1" smtClean="0">
                <a:latin typeface="Calibri" pitchFamily="34" charset="0"/>
                <a:hlinkClick r:id="rId6"/>
              </a:rPr>
              <a:t>Majorzwahlen</a:t>
            </a:r>
            <a:r>
              <a:rPr lang="en-US" sz="1000" dirty="0" smtClean="0">
                <a:latin typeface="Calibri" pitchFamily="34" charset="0"/>
                <a:hlinkClick r:id="rId6"/>
              </a:rPr>
              <a:t> in der </a:t>
            </a:r>
            <a:r>
              <a:rPr lang="en-US" sz="1000" dirty="0" err="1" smtClean="0">
                <a:latin typeface="Calibri" pitchFamily="34" charset="0"/>
                <a:hlinkClick r:id="rId6"/>
              </a:rPr>
              <a:t>Schweiz</a:t>
            </a:r>
            <a:endParaRPr lang="en-US" sz="1000" dirty="0">
              <a:latin typeface="Calibri" pitchFamily="34" charset="0"/>
            </a:endParaRPr>
          </a:p>
          <a:p>
            <a:pPr algn="ctr" eaLnBrk="1" hangingPunct="1"/>
            <a:endParaRPr lang="en-US" sz="1000" dirty="0">
              <a:latin typeface="Calibri" pitchFamily="34" charset="0"/>
            </a:endParaRPr>
          </a:p>
        </p:txBody>
      </p:sp>
    </p:spTree>
    <p:extLst>
      <p:ext uri="{BB962C8B-B14F-4D97-AF65-F5344CB8AC3E}">
        <p14:creationId xmlns:p14="http://schemas.microsoft.com/office/powerpoint/2010/main" val="421229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Listenverbindung</a:t>
            </a:r>
            <a:endParaRPr lang="de-CH" dirty="0"/>
          </a:p>
        </p:txBody>
      </p:sp>
      <p:sp>
        <p:nvSpPr>
          <p:cNvPr id="3" name="Inhaltsplatzhalter 2"/>
          <p:cNvSpPr>
            <a:spLocks noGrp="1"/>
          </p:cNvSpPr>
          <p:nvPr>
            <p:ph idx="1"/>
          </p:nvPr>
        </p:nvSpPr>
        <p:spPr/>
        <p:txBody>
          <a:bodyPr/>
          <a:lstStyle/>
          <a:p>
            <a:pPr marL="0" indent="0" algn="just">
              <a:buNone/>
            </a:pPr>
            <a:r>
              <a:rPr lang="de-CH" sz="1800" dirty="0"/>
              <a:t/>
            </a:r>
            <a:br>
              <a:rPr lang="de-CH" sz="1800" dirty="0"/>
            </a:br>
            <a:r>
              <a:rPr lang="de-CH" sz="1800" dirty="0"/>
              <a:t>	Die Parteien A, B und C nehmen an den Proporzwahlen teil, bei welchen ein Sitz zu vergeben ist. A erhält 20 Stimmen, B erhält 150 Stimmen, C erhält 160 Stimmen. </a:t>
            </a:r>
            <a:endParaRPr lang="de-CH" sz="1800" dirty="0">
              <a:latin typeface="Calibri" pitchFamily="34" charset="0"/>
            </a:endParaRPr>
          </a:p>
          <a:p>
            <a:pPr marL="0" indent="0">
              <a:buNone/>
            </a:pPr>
            <a:endParaRPr lang="de-CH" sz="1800" dirty="0" smtClean="0"/>
          </a:p>
          <a:p>
            <a:pPr marL="0" indent="0">
              <a:buNone/>
            </a:pPr>
            <a:r>
              <a:rPr lang="de-CH" sz="1800" dirty="0" smtClean="0"/>
              <a:t>Welche </a:t>
            </a:r>
            <a:r>
              <a:rPr lang="de-CH" sz="1800" dirty="0"/>
              <a:t>Partei erhält den Sitz, wenn…</a:t>
            </a:r>
          </a:p>
          <a:p>
            <a:pPr marL="0" indent="0">
              <a:buNone/>
            </a:pPr>
            <a:r>
              <a:rPr lang="de-CH" sz="1800" dirty="0"/>
              <a:t> </a:t>
            </a:r>
          </a:p>
          <a:p>
            <a:pPr marL="0" indent="0">
              <a:buNone/>
            </a:pPr>
            <a:r>
              <a:rPr lang="de-CH" sz="1800" dirty="0"/>
              <a:t>a. …die Parteien ohne Listenverbindungen antreten:	</a:t>
            </a:r>
            <a:r>
              <a:rPr lang="de-CH" sz="1800" u="sng" dirty="0" smtClean="0"/>
              <a:t>__________</a:t>
            </a:r>
            <a:endParaRPr lang="de-CH" sz="1800" u="sng" dirty="0"/>
          </a:p>
          <a:p>
            <a:pPr marL="0" indent="0">
              <a:buNone/>
            </a:pPr>
            <a:r>
              <a:rPr lang="de-CH" sz="1800" dirty="0"/>
              <a:t>b. …die Parteien A und C eine Listenverbindung eingehen:	</a:t>
            </a:r>
            <a:r>
              <a:rPr lang="de-CH" sz="1800" dirty="0" smtClean="0"/>
              <a:t>__________</a:t>
            </a:r>
            <a:endParaRPr lang="de-CH" sz="1800" dirty="0"/>
          </a:p>
          <a:p>
            <a:pPr marL="0" indent="0">
              <a:buNone/>
            </a:pPr>
            <a:r>
              <a:rPr lang="de-CH" sz="1800" dirty="0"/>
              <a:t>c. …die Parteien B und C eine Listenverbindung </a:t>
            </a:r>
            <a:r>
              <a:rPr lang="de-CH" sz="1800" dirty="0" smtClean="0"/>
              <a:t>eingehen</a:t>
            </a:r>
            <a:r>
              <a:rPr lang="de-CH" sz="1800" dirty="0"/>
              <a:t>:	</a:t>
            </a:r>
            <a:r>
              <a:rPr lang="de-CH" sz="1800" dirty="0" smtClean="0"/>
              <a:t>__________</a:t>
            </a:r>
            <a:endParaRPr lang="de-CH" sz="1800" dirty="0"/>
          </a:p>
          <a:p>
            <a:pPr marL="0" indent="0">
              <a:buNone/>
            </a:pPr>
            <a:r>
              <a:rPr lang="de-CH" sz="1800" dirty="0"/>
              <a:t>d. …die Parteien A und B eine </a:t>
            </a:r>
            <a:r>
              <a:rPr lang="de-CH" sz="1800"/>
              <a:t>Listenverbindung </a:t>
            </a:r>
            <a:r>
              <a:rPr lang="de-CH" sz="1800" smtClean="0"/>
              <a:t>eingehen</a:t>
            </a:r>
            <a:r>
              <a:rPr lang="de-CH" sz="1800" dirty="0"/>
              <a:t>:	</a:t>
            </a:r>
            <a:r>
              <a:rPr lang="de-CH" sz="1800" dirty="0" smtClean="0"/>
              <a:t>__________</a:t>
            </a:r>
            <a:endParaRPr lang="de-CH" sz="1800" dirty="0"/>
          </a:p>
          <a:p>
            <a:pPr marL="0" lvl="0" indent="0">
              <a:buNone/>
            </a:pPr>
            <a:endParaRPr lang="de-CH" sz="1800" dirty="0"/>
          </a:p>
        </p:txBody>
      </p:sp>
      <p:graphicFrame>
        <p:nvGraphicFramePr>
          <p:cNvPr id="15" name="Diagramm 14"/>
          <p:cNvGraphicFramePr/>
          <p:nvPr>
            <p:extLst>
              <p:ext uri="{D42A27DB-BD31-4B8C-83A1-F6EECF244321}">
                <p14:modId xmlns:p14="http://schemas.microsoft.com/office/powerpoint/2010/main" val="3863003765"/>
              </p:ext>
            </p:extLst>
          </p:nvPr>
        </p:nvGraphicFramePr>
        <p:xfrm>
          <a:off x="539552" y="3969060"/>
          <a:ext cx="3672408" cy="2392461"/>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fik 8" descr="C:\Users\Lea Hungerbühler\AppData\Local\Microsoft\Windows\Temporary Internet Files\Content.IE5\OP0CI94B\MC9002936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930" y="1700808"/>
            <a:ext cx="792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6012160" y="3707740"/>
            <a:ext cx="1368152" cy="369332"/>
          </a:xfrm>
          <a:prstGeom prst="rect">
            <a:avLst/>
          </a:prstGeom>
          <a:noFill/>
        </p:spPr>
        <p:txBody>
          <a:bodyPr wrap="square" rtlCol="0">
            <a:spAutoFit/>
          </a:bodyPr>
          <a:lstStyle/>
          <a:p>
            <a:r>
              <a:rPr lang="de-CH" dirty="0" smtClean="0">
                <a:latin typeface="+mn-lt"/>
              </a:rPr>
              <a:t>Partei C</a:t>
            </a:r>
            <a:endParaRPr lang="de-CH" dirty="0">
              <a:latin typeface="+mn-lt"/>
            </a:endParaRPr>
          </a:p>
        </p:txBody>
      </p:sp>
      <p:sp>
        <p:nvSpPr>
          <p:cNvPr id="7" name="Textfeld 6"/>
          <p:cNvSpPr txBox="1"/>
          <p:nvPr/>
        </p:nvSpPr>
        <p:spPr>
          <a:xfrm>
            <a:off x="6012160" y="4005064"/>
            <a:ext cx="1368152" cy="369332"/>
          </a:xfrm>
          <a:prstGeom prst="rect">
            <a:avLst/>
          </a:prstGeom>
          <a:noFill/>
        </p:spPr>
        <p:txBody>
          <a:bodyPr wrap="square" rtlCol="0">
            <a:spAutoFit/>
          </a:bodyPr>
          <a:lstStyle/>
          <a:p>
            <a:r>
              <a:rPr lang="de-CH" dirty="0" smtClean="0">
                <a:latin typeface="+mn-lt"/>
              </a:rPr>
              <a:t>Partei C</a:t>
            </a:r>
            <a:endParaRPr lang="de-CH" dirty="0">
              <a:latin typeface="+mn-lt"/>
            </a:endParaRPr>
          </a:p>
        </p:txBody>
      </p:sp>
      <p:sp>
        <p:nvSpPr>
          <p:cNvPr id="8" name="Textfeld 7"/>
          <p:cNvSpPr txBox="1"/>
          <p:nvPr/>
        </p:nvSpPr>
        <p:spPr>
          <a:xfrm>
            <a:off x="6012160" y="4365104"/>
            <a:ext cx="1368152" cy="369332"/>
          </a:xfrm>
          <a:prstGeom prst="rect">
            <a:avLst/>
          </a:prstGeom>
          <a:noFill/>
        </p:spPr>
        <p:txBody>
          <a:bodyPr wrap="square" rtlCol="0">
            <a:spAutoFit/>
          </a:bodyPr>
          <a:lstStyle/>
          <a:p>
            <a:r>
              <a:rPr lang="de-CH" dirty="0" smtClean="0">
                <a:latin typeface="+mn-lt"/>
              </a:rPr>
              <a:t>Partei C</a:t>
            </a:r>
            <a:endParaRPr lang="de-CH" dirty="0">
              <a:latin typeface="+mn-lt"/>
            </a:endParaRPr>
          </a:p>
        </p:txBody>
      </p:sp>
      <p:sp>
        <p:nvSpPr>
          <p:cNvPr id="10" name="Textfeld 9"/>
          <p:cNvSpPr txBox="1"/>
          <p:nvPr/>
        </p:nvSpPr>
        <p:spPr>
          <a:xfrm>
            <a:off x="6012160" y="4725144"/>
            <a:ext cx="1368152" cy="369332"/>
          </a:xfrm>
          <a:prstGeom prst="rect">
            <a:avLst/>
          </a:prstGeom>
          <a:noFill/>
        </p:spPr>
        <p:txBody>
          <a:bodyPr wrap="square" rtlCol="0">
            <a:spAutoFit/>
          </a:bodyPr>
          <a:lstStyle/>
          <a:p>
            <a:r>
              <a:rPr lang="de-CH" dirty="0" smtClean="0">
                <a:latin typeface="+mn-lt"/>
              </a:rPr>
              <a:t>Partei B</a:t>
            </a:r>
            <a:endParaRPr lang="de-CH" dirty="0">
              <a:latin typeface="+mn-lt"/>
            </a:endParaRPr>
          </a:p>
        </p:txBody>
      </p:sp>
    </p:spTree>
    <p:extLst>
      <p:ext uri="{BB962C8B-B14F-4D97-AF65-F5344CB8AC3E}">
        <p14:creationId xmlns:p14="http://schemas.microsoft.com/office/powerpoint/2010/main" val="139297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Wahlsysteme</a:t>
            </a:r>
            <a:endParaRPr lang="de-CH" dirty="0">
              <a:effectLst>
                <a:outerShdw blurRad="38100" dist="38100" dir="2700000" algn="tl">
                  <a:srgbClr val="000000">
                    <a:alpha val="43137"/>
                  </a:srgbClr>
                </a:outerShdw>
              </a:effectLst>
            </a:endParaRPr>
          </a:p>
        </p:txBody>
      </p:sp>
      <p:sp>
        <p:nvSpPr>
          <p:cNvPr id="4" name="Textfeld 3"/>
          <p:cNvSpPr txBox="1">
            <a:spLocks noChangeArrowheads="1"/>
          </p:cNvSpPr>
          <p:nvPr/>
        </p:nvSpPr>
        <p:spPr bwMode="auto">
          <a:xfrm>
            <a:off x="971550" y="1988840"/>
            <a:ext cx="7561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sz="2400" dirty="0">
                <a:latin typeface="Calibri" pitchFamily="34" charset="0"/>
              </a:rPr>
              <a:t>	Füllen Sie nun den Lückentext zum </a:t>
            </a:r>
            <a:r>
              <a:rPr lang="de-CH" sz="2400" dirty="0" smtClean="0">
                <a:latin typeface="Calibri" pitchFamily="34" charset="0"/>
              </a:rPr>
              <a:t>Thema 	Wahlsysteme </a:t>
            </a:r>
            <a:r>
              <a:rPr lang="de-CH" sz="2400" dirty="0">
                <a:latin typeface="Calibri" pitchFamily="34" charset="0"/>
              </a:rPr>
              <a:t>aus!</a:t>
            </a:r>
          </a:p>
        </p:txBody>
      </p:sp>
      <p:pic>
        <p:nvPicPr>
          <p:cNvPr id="5" name="Grafik 4" descr="C:\Users\Lea Hungerbühler\AppData\Local\Microsoft\Windows\Temporary Internet Files\Content.IE5\OP0CI94B\MC90029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025" y="2151925"/>
            <a:ext cx="792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descr="waehlen_gehe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212976"/>
            <a:ext cx="2880468" cy="220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CH" dirty="0" smtClean="0">
                <a:effectLst>
                  <a:outerShdw blurRad="38100" dist="38100" dir="2700000" algn="tl">
                    <a:srgbClr val="000000">
                      <a:alpha val="43137"/>
                    </a:srgbClr>
                  </a:outerShdw>
                </a:effectLst>
              </a:rPr>
              <a:t>Welches Wahlsystem wird angewendet? </a:t>
            </a:r>
            <a:endParaRPr lang="de-CH" dirty="0">
              <a:effectLst>
                <a:outerShdw blurRad="38100" dist="38100" dir="2700000" algn="tl">
                  <a:srgbClr val="000000">
                    <a:alpha val="43137"/>
                  </a:srgbClr>
                </a:outerShdw>
              </a:effectLst>
            </a:endParaRPr>
          </a:p>
        </p:txBody>
      </p:sp>
      <p:sp>
        <p:nvSpPr>
          <p:cNvPr id="46083" name="Textfeld 3"/>
          <p:cNvSpPr txBox="1">
            <a:spLocks noChangeArrowheads="1"/>
          </p:cNvSpPr>
          <p:nvPr/>
        </p:nvSpPr>
        <p:spPr bwMode="auto">
          <a:xfrm>
            <a:off x="395288" y="1785938"/>
            <a:ext cx="85693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dirty="0">
                <a:latin typeface="Calibri" pitchFamily="34" charset="0"/>
              </a:rPr>
              <a:t>Der </a:t>
            </a:r>
            <a:r>
              <a:rPr lang="de-CH" b="1" dirty="0">
                <a:latin typeface="Calibri" pitchFamily="34" charset="0"/>
              </a:rPr>
              <a:t>____________ </a:t>
            </a:r>
            <a:r>
              <a:rPr lang="de-CH" dirty="0">
                <a:latin typeface="Calibri" pitchFamily="34" charset="0"/>
              </a:rPr>
              <a:t>wird nach dem </a:t>
            </a:r>
            <a:r>
              <a:rPr lang="de-CH" b="1" dirty="0" smtClean="0">
                <a:latin typeface="Calibri" pitchFamily="34" charset="0"/>
              </a:rPr>
              <a:t>Proporzverfahren</a:t>
            </a:r>
          </a:p>
          <a:p>
            <a:pPr eaLnBrk="1" hangingPunct="1"/>
            <a:r>
              <a:rPr lang="de-CH" dirty="0" smtClean="0">
                <a:latin typeface="Calibri" pitchFamily="34" charset="0"/>
              </a:rPr>
              <a:t>gewählt</a:t>
            </a:r>
            <a:r>
              <a:rPr lang="de-CH" dirty="0">
                <a:latin typeface="Calibri" pitchFamily="34" charset="0"/>
              </a:rPr>
              <a:t>. Jeder Kanton hat eine bestimmte Anzahl </a:t>
            </a:r>
            <a:endParaRPr lang="de-CH" dirty="0" smtClean="0">
              <a:latin typeface="Calibri" pitchFamily="34" charset="0"/>
            </a:endParaRPr>
          </a:p>
          <a:p>
            <a:pPr eaLnBrk="1" hangingPunct="1"/>
            <a:r>
              <a:rPr lang="de-CH" dirty="0" smtClean="0">
                <a:latin typeface="Calibri" pitchFamily="34" charset="0"/>
              </a:rPr>
              <a:t>Sitze </a:t>
            </a:r>
            <a:r>
              <a:rPr lang="de-CH" dirty="0">
                <a:latin typeface="Calibri" pitchFamily="34" charset="0"/>
              </a:rPr>
              <a:t>zur Verfügung, welche durch die Proporzwahl </a:t>
            </a:r>
            <a:endParaRPr lang="de-CH" dirty="0" smtClean="0">
              <a:latin typeface="Calibri" pitchFamily="34" charset="0"/>
            </a:endParaRPr>
          </a:p>
          <a:p>
            <a:pPr eaLnBrk="1" hangingPunct="1"/>
            <a:r>
              <a:rPr lang="de-CH" dirty="0" smtClean="0">
                <a:latin typeface="Calibri" pitchFamily="34" charset="0"/>
              </a:rPr>
              <a:t>besetzt </a:t>
            </a:r>
            <a:r>
              <a:rPr lang="de-CH" dirty="0">
                <a:latin typeface="Calibri" pitchFamily="34" charset="0"/>
              </a:rPr>
              <a:t>werden. </a:t>
            </a:r>
          </a:p>
          <a:p>
            <a:pPr eaLnBrk="1" hangingPunct="1">
              <a:buFont typeface="Arial" charset="0"/>
              <a:buChar char="•"/>
            </a:pPr>
            <a:endParaRPr lang="de-CH" dirty="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r>
              <a:rPr lang="de-CH" dirty="0" smtClean="0">
                <a:latin typeface="Calibri" pitchFamily="34" charset="0"/>
              </a:rPr>
              <a:t>			Die </a:t>
            </a:r>
            <a:r>
              <a:rPr lang="de-CH" dirty="0">
                <a:latin typeface="Calibri" pitchFamily="34" charset="0"/>
              </a:rPr>
              <a:t>fünf Sitze des Baselbieter </a:t>
            </a:r>
            <a:r>
              <a:rPr lang="de-CH" b="1" dirty="0">
                <a:latin typeface="Calibri" pitchFamily="34" charset="0"/>
              </a:rPr>
              <a:t>_______________</a:t>
            </a:r>
            <a:r>
              <a:rPr lang="de-CH" dirty="0">
                <a:latin typeface="Calibri" pitchFamily="34" charset="0"/>
              </a:rPr>
              <a:t> </a:t>
            </a:r>
            <a:r>
              <a:rPr lang="de-CH" dirty="0" smtClean="0">
                <a:latin typeface="Calibri" pitchFamily="34" charset="0"/>
              </a:rPr>
              <a:t>werden 				durch </a:t>
            </a:r>
            <a:r>
              <a:rPr lang="de-CH" dirty="0">
                <a:latin typeface="Calibri" pitchFamily="34" charset="0"/>
              </a:rPr>
              <a:t>das </a:t>
            </a:r>
            <a:r>
              <a:rPr lang="de-CH" b="1" dirty="0" err="1">
                <a:latin typeface="Calibri" pitchFamily="34" charset="0"/>
              </a:rPr>
              <a:t>Majorzverfahren</a:t>
            </a:r>
            <a:r>
              <a:rPr lang="de-CH" dirty="0">
                <a:latin typeface="Calibri" pitchFamily="34" charset="0"/>
              </a:rPr>
              <a:t> zugeteilt. </a:t>
            </a:r>
            <a:br>
              <a:rPr lang="de-CH" dirty="0">
                <a:latin typeface="Calibri" pitchFamily="34" charset="0"/>
              </a:rPr>
            </a:br>
            <a:endParaRPr lang="de-CH" dirty="0">
              <a:latin typeface="Calibri" pitchFamily="34" charset="0"/>
            </a:endParaRPr>
          </a:p>
          <a:p>
            <a:pPr eaLnBrk="1" hangingPunct="1"/>
            <a:endParaRPr lang="de-CH" dirty="0">
              <a:latin typeface="Calibri" pitchFamily="34" charset="0"/>
            </a:endParaRPr>
          </a:p>
        </p:txBody>
      </p:sp>
      <p:sp>
        <p:nvSpPr>
          <p:cNvPr id="5" name="Textfeld 4"/>
          <p:cNvSpPr txBox="1">
            <a:spLocks noChangeArrowheads="1"/>
          </p:cNvSpPr>
          <p:nvPr/>
        </p:nvSpPr>
        <p:spPr bwMode="auto">
          <a:xfrm>
            <a:off x="5940152" y="4212828"/>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dirty="0">
                <a:solidFill>
                  <a:srgbClr val="FF0000"/>
                </a:solidFill>
                <a:latin typeface="Calibri" pitchFamily="34" charset="0"/>
              </a:rPr>
              <a:t>Regierungsrates</a:t>
            </a:r>
          </a:p>
        </p:txBody>
      </p:sp>
      <p:sp>
        <p:nvSpPr>
          <p:cNvPr id="6" name="Textfeld 5"/>
          <p:cNvSpPr txBox="1">
            <a:spLocks noChangeArrowheads="1"/>
          </p:cNvSpPr>
          <p:nvPr/>
        </p:nvSpPr>
        <p:spPr bwMode="auto">
          <a:xfrm>
            <a:off x="900113" y="1773238"/>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a:solidFill>
                  <a:srgbClr val="FF0000"/>
                </a:solidFill>
                <a:latin typeface="Calibri" pitchFamily="34" charset="0"/>
              </a:rPr>
              <a:t>Nationalrat</a:t>
            </a:r>
          </a:p>
        </p:txBody>
      </p:sp>
      <p:pic>
        <p:nvPicPr>
          <p:cNvPr id="4098" name="Picture 2"/>
          <p:cNvPicPr>
            <a:picLocks noChangeAspect="1" noChangeArrowheads="1"/>
          </p:cNvPicPr>
          <p:nvPr/>
        </p:nvPicPr>
        <p:blipFill>
          <a:blip r:embed="rId3" cstate="print"/>
          <a:srcRect/>
          <a:stretch>
            <a:fillRect/>
          </a:stretch>
        </p:blipFill>
        <p:spPr bwMode="auto">
          <a:xfrm>
            <a:off x="5508104" y="1556792"/>
            <a:ext cx="3029322" cy="199935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199" y="3645024"/>
            <a:ext cx="2811619"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CH" dirty="0" smtClean="0">
                <a:effectLst>
                  <a:outerShdw blurRad="38100" dist="38100" dir="2700000" algn="tl">
                    <a:srgbClr val="000000">
                      <a:alpha val="43137"/>
                    </a:srgbClr>
                  </a:outerShdw>
                </a:effectLst>
              </a:rPr>
              <a:t>Welches Wahlsystem wird angewendet? </a:t>
            </a:r>
            <a:endParaRPr lang="de-CH" dirty="0">
              <a:effectLst>
                <a:outerShdw blurRad="38100" dist="38100" dir="2700000" algn="tl">
                  <a:srgbClr val="000000">
                    <a:alpha val="43137"/>
                  </a:srgbClr>
                </a:outerShdw>
              </a:effectLst>
            </a:endParaRPr>
          </a:p>
        </p:txBody>
      </p:sp>
      <p:sp>
        <p:nvSpPr>
          <p:cNvPr id="47107" name="Textfeld 3"/>
          <p:cNvSpPr txBox="1">
            <a:spLocks noChangeArrowheads="1"/>
          </p:cNvSpPr>
          <p:nvPr/>
        </p:nvSpPr>
        <p:spPr bwMode="auto">
          <a:xfrm>
            <a:off x="755650" y="1773238"/>
            <a:ext cx="72723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de-CH" dirty="0">
                <a:latin typeface="Calibri" pitchFamily="34" charset="0"/>
              </a:rPr>
              <a:t>Der </a:t>
            </a:r>
            <a:r>
              <a:rPr lang="de-CH" b="1" dirty="0">
                <a:latin typeface="Calibri" pitchFamily="34" charset="0"/>
              </a:rPr>
              <a:t>____________</a:t>
            </a:r>
            <a:r>
              <a:rPr lang="de-CH" dirty="0">
                <a:latin typeface="Calibri" pitchFamily="34" charset="0"/>
              </a:rPr>
              <a:t> wird vom Parlament gewählt. Wird die absolute Mehrheit im ersten Wahlgang von keinem Kandidierenden erreicht, so werden solange weitere Wahlgänge durchgeführt, bis jemand das absolute Mehr erreicht, wobei je nach Wahlgang spezifische Kriterien gelten. Die Wahl verläuft nach dem </a:t>
            </a:r>
            <a:r>
              <a:rPr lang="de-CH" b="1" dirty="0" err="1">
                <a:latin typeface="Calibri" pitchFamily="34" charset="0"/>
              </a:rPr>
              <a:t>Majorzverfahren</a:t>
            </a:r>
            <a:r>
              <a:rPr lang="de-CH" dirty="0">
                <a:latin typeface="Calibri" pitchFamily="34" charset="0"/>
              </a:rPr>
              <a:t>.</a:t>
            </a:r>
          </a:p>
          <a:p>
            <a:pPr eaLnBrk="1" hangingPunct="1"/>
            <a:endParaRPr lang="de-CH" dirty="0">
              <a:latin typeface="Calibri" pitchFamily="34" charset="0"/>
            </a:endParaRPr>
          </a:p>
        </p:txBody>
      </p:sp>
      <p:sp>
        <p:nvSpPr>
          <p:cNvPr id="5" name="Textfeld 4"/>
          <p:cNvSpPr txBox="1">
            <a:spLocks noChangeArrowheads="1"/>
          </p:cNvSpPr>
          <p:nvPr/>
        </p:nvSpPr>
        <p:spPr bwMode="auto">
          <a:xfrm>
            <a:off x="1403350" y="1773238"/>
            <a:ext cx="1296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a:solidFill>
                  <a:srgbClr val="FF0000"/>
                </a:solidFill>
                <a:latin typeface="Calibri" pitchFamily="34" charset="0"/>
              </a:rPr>
              <a:t>Bundesrat</a:t>
            </a:r>
          </a:p>
        </p:txBody>
      </p:sp>
      <p:pic>
        <p:nvPicPr>
          <p:cNvPr id="3075" name="Picture 3"/>
          <p:cNvPicPr>
            <a:picLocks noChangeAspect="1" noChangeArrowheads="1"/>
          </p:cNvPicPr>
          <p:nvPr/>
        </p:nvPicPr>
        <p:blipFill>
          <a:blip r:embed="rId3" cstate="print"/>
          <a:srcRect/>
          <a:stretch>
            <a:fillRect/>
          </a:stretch>
        </p:blipFill>
        <p:spPr bwMode="auto">
          <a:xfrm>
            <a:off x="2339752" y="3284983"/>
            <a:ext cx="3960440" cy="28246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CH" dirty="0" smtClean="0">
                <a:effectLst>
                  <a:outerShdw blurRad="38100" dist="38100" dir="2700000" algn="tl">
                    <a:srgbClr val="000000">
                      <a:alpha val="43137"/>
                    </a:srgbClr>
                  </a:outerShdw>
                </a:effectLst>
              </a:rPr>
              <a:t>Welches Wahlsystem wird angewendet? </a:t>
            </a:r>
            <a:endParaRPr lang="de-CH" dirty="0">
              <a:effectLst>
                <a:outerShdw blurRad="38100" dist="38100" dir="2700000" algn="tl">
                  <a:srgbClr val="000000">
                    <a:alpha val="43137"/>
                  </a:srgbClr>
                </a:outerShdw>
              </a:effectLst>
            </a:endParaRPr>
          </a:p>
        </p:txBody>
      </p:sp>
      <p:sp>
        <p:nvSpPr>
          <p:cNvPr id="48131" name="Textfeld 3"/>
          <p:cNvSpPr txBox="1">
            <a:spLocks noChangeArrowheads="1"/>
          </p:cNvSpPr>
          <p:nvPr/>
        </p:nvSpPr>
        <p:spPr bwMode="auto">
          <a:xfrm>
            <a:off x="611560" y="1844824"/>
            <a:ext cx="7747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dirty="0">
                <a:latin typeface="Calibri" pitchFamily="34" charset="0"/>
              </a:rPr>
              <a:t>Die Wahl des </a:t>
            </a:r>
            <a:r>
              <a:rPr lang="de-CH" b="1" dirty="0">
                <a:latin typeface="Calibri" pitchFamily="34" charset="0"/>
              </a:rPr>
              <a:t>_______________</a:t>
            </a:r>
            <a:r>
              <a:rPr lang="de-CH" dirty="0">
                <a:latin typeface="Calibri" pitchFamily="34" charset="0"/>
              </a:rPr>
              <a:t> obliegt den Kantonen. Im Kanton Baselland wird</a:t>
            </a:r>
          </a:p>
          <a:p>
            <a:pPr eaLnBrk="1" hangingPunct="1"/>
            <a:r>
              <a:rPr lang="de-CH" dirty="0">
                <a:latin typeface="Calibri" pitchFamily="34" charset="0"/>
              </a:rPr>
              <a:t>der </a:t>
            </a:r>
            <a:r>
              <a:rPr lang="de-CH" b="1" dirty="0">
                <a:latin typeface="Calibri" pitchFamily="34" charset="0"/>
              </a:rPr>
              <a:t>______________ </a:t>
            </a:r>
            <a:r>
              <a:rPr lang="de-CH" dirty="0">
                <a:latin typeface="Calibri" pitchFamily="34" charset="0"/>
              </a:rPr>
              <a:t>mittels </a:t>
            </a:r>
            <a:r>
              <a:rPr lang="de-CH" b="1" dirty="0" err="1">
                <a:latin typeface="Calibri" pitchFamily="34" charset="0"/>
              </a:rPr>
              <a:t>Majorzverfahren</a:t>
            </a:r>
            <a:r>
              <a:rPr lang="de-CH" dirty="0">
                <a:latin typeface="Calibri" pitchFamily="34" charset="0"/>
              </a:rPr>
              <a:t> vergeben. </a:t>
            </a: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smtClean="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r>
              <a:rPr lang="de-CH" dirty="0" smtClean="0">
                <a:latin typeface="Calibri" pitchFamily="34" charset="0"/>
              </a:rPr>
              <a:t>				Die </a:t>
            </a:r>
            <a:r>
              <a:rPr lang="de-CH" b="1" dirty="0">
                <a:latin typeface="Calibri" pitchFamily="34" charset="0"/>
              </a:rPr>
              <a:t>______________ </a:t>
            </a:r>
            <a:r>
              <a:rPr lang="de-CH" dirty="0">
                <a:latin typeface="Calibri" pitchFamily="34" charset="0"/>
              </a:rPr>
              <a:t>werden in den 12 </a:t>
            </a:r>
            <a:r>
              <a:rPr lang="de-CH" dirty="0" smtClean="0">
                <a:latin typeface="Calibri" pitchFamily="34" charset="0"/>
              </a:rPr>
              <a:t>				Wahlkreisen </a:t>
            </a:r>
            <a:r>
              <a:rPr lang="de-CH" dirty="0">
                <a:latin typeface="Calibri" pitchFamily="34" charset="0"/>
              </a:rPr>
              <a:t>des Kantons durch die </a:t>
            </a:r>
            <a:r>
              <a:rPr lang="de-CH" dirty="0" smtClean="0">
                <a:latin typeface="Calibri" pitchFamily="34" charset="0"/>
              </a:rPr>
              <a:t>					</a:t>
            </a:r>
            <a:r>
              <a:rPr lang="de-CH" b="1" dirty="0" smtClean="0">
                <a:latin typeface="Calibri" pitchFamily="34" charset="0"/>
              </a:rPr>
              <a:t>Proporzwahl</a:t>
            </a:r>
            <a:r>
              <a:rPr lang="de-CH" dirty="0" smtClean="0">
                <a:latin typeface="Calibri" pitchFamily="34" charset="0"/>
              </a:rPr>
              <a:t> </a:t>
            </a:r>
            <a:r>
              <a:rPr lang="de-CH" dirty="0">
                <a:latin typeface="Calibri" pitchFamily="34" charset="0"/>
              </a:rPr>
              <a:t>vergeben. </a:t>
            </a:r>
          </a:p>
          <a:p>
            <a:pPr eaLnBrk="1" hangingPunct="1"/>
            <a:endParaRPr lang="de-CH" dirty="0">
              <a:latin typeface="Calibri" pitchFamily="34" charset="0"/>
            </a:endParaRPr>
          </a:p>
        </p:txBody>
      </p:sp>
      <p:sp>
        <p:nvSpPr>
          <p:cNvPr id="5" name="Textfeld 4"/>
          <p:cNvSpPr txBox="1">
            <a:spLocks noChangeArrowheads="1"/>
          </p:cNvSpPr>
          <p:nvPr/>
        </p:nvSpPr>
        <p:spPr bwMode="auto">
          <a:xfrm>
            <a:off x="2124075" y="185737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a:solidFill>
                  <a:srgbClr val="FF0000"/>
                </a:solidFill>
                <a:latin typeface="Calibri" pitchFamily="34" charset="0"/>
              </a:rPr>
              <a:t>Ständerates</a:t>
            </a:r>
          </a:p>
        </p:txBody>
      </p:sp>
      <p:sp>
        <p:nvSpPr>
          <p:cNvPr id="7" name="Textfeld 6"/>
          <p:cNvSpPr txBox="1">
            <a:spLocks noChangeArrowheads="1"/>
          </p:cNvSpPr>
          <p:nvPr/>
        </p:nvSpPr>
        <p:spPr bwMode="auto">
          <a:xfrm>
            <a:off x="4716016" y="450912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dirty="0">
                <a:solidFill>
                  <a:srgbClr val="FF0000"/>
                </a:solidFill>
                <a:latin typeface="Calibri" pitchFamily="34" charset="0"/>
              </a:rPr>
              <a:t>Landratssitze</a:t>
            </a:r>
          </a:p>
        </p:txBody>
      </p:sp>
      <p:sp>
        <p:nvSpPr>
          <p:cNvPr id="8" name="Textfeld 7"/>
          <p:cNvSpPr txBox="1">
            <a:spLocks noChangeArrowheads="1"/>
          </p:cNvSpPr>
          <p:nvPr/>
        </p:nvSpPr>
        <p:spPr bwMode="auto">
          <a:xfrm>
            <a:off x="1123950" y="2124075"/>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b="1" dirty="0">
                <a:solidFill>
                  <a:srgbClr val="FF0000"/>
                </a:solidFill>
                <a:latin typeface="Calibri" pitchFamily="34" charset="0"/>
              </a:rPr>
              <a:t>Ständeratssitz</a:t>
            </a:r>
          </a:p>
        </p:txBody>
      </p:sp>
      <p:pic>
        <p:nvPicPr>
          <p:cNvPr id="5122" name="Picture 2"/>
          <p:cNvPicPr>
            <a:picLocks noChangeAspect="1" noChangeArrowheads="1"/>
          </p:cNvPicPr>
          <p:nvPr/>
        </p:nvPicPr>
        <p:blipFill>
          <a:blip r:embed="rId3" cstate="print"/>
          <a:srcRect/>
          <a:stretch>
            <a:fillRect/>
          </a:stretch>
        </p:blipFill>
        <p:spPr bwMode="auto">
          <a:xfrm>
            <a:off x="4211960" y="2492896"/>
            <a:ext cx="3526532" cy="196033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827584" y="3645024"/>
            <a:ext cx="3355403"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708275"/>
            <a:ext cx="8229600" cy="1143000"/>
          </a:xfrm>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Wie fülle ich einen Wahlzettel aus?</a:t>
            </a:r>
            <a:endParaRPr lang="de-CH" dirty="0">
              <a:effectLst>
                <a:outerShdw blurRad="38100" dist="38100" dir="2700000" algn="tl">
                  <a:srgbClr val="000000">
                    <a:alpha val="43137"/>
                  </a:srgbClr>
                </a:outerShdw>
              </a:effectLst>
            </a:endParaRPr>
          </a:p>
        </p:txBody>
      </p:sp>
      <p:pic>
        <p:nvPicPr>
          <p:cNvPr id="49155" name="Picture 1" descr="C:\Users\Lea Hungerbühler\AppData\Local\Microsoft\Windows\Temporary Internet Files\Content.IE5\YL70KIHV\MC9003392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860800"/>
            <a:ext cx="208915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C:\Users\Lea Hungerbühler\AppData\Local\Microsoft\Windows\Temporary Internet Files\Content.IE5\XXYCL6C6\MC9003080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333375"/>
            <a:ext cx="19669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779912" y="3068960"/>
            <a:ext cx="3744416" cy="3335362"/>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CH" dirty="0" smtClean="0">
                <a:effectLst>
                  <a:outerShdw blurRad="38100" dist="38100" dir="2700000" algn="tl">
                    <a:srgbClr val="000000">
                      <a:alpha val="43137"/>
                    </a:srgbClr>
                  </a:outerShdw>
                </a:effectLst>
              </a:rPr>
              <a:t>Ausfüllen des Wahlzettels bei Proporzwahlen</a:t>
            </a:r>
            <a:endParaRPr lang="de-CH" dirty="0">
              <a:effectLst>
                <a:outerShdw blurRad="38100" dist="38100" dir="2700000" algn="tl">
                  <a:srgbClr val="000000">
                    <a:alpha val="43137"/>
                  </a:srgbClr>
                </a:outerShdw>
              </a:effectLst>
            </a:endParaRPr>
          </a:p>
        </p:txBody>
      </p:sp>
      <p:sp>
        <p:nvSpPr>
          <p:cNvPr id="50179" name="Inhaltsplatzhalter 2"/>
          <p:cNvSpPr>
            <a:spLocks noGrp="1"/>
          </p:cNvSpPr>
          <p:nvPr>
            <p:ph idx="4294967295"/>
          </p:nvPr>
        </p:nvSpPr>
        <p:spPr>
          <a:xfrm>
            <a:off x="179388" y="1412875"/>
            <a:ext cx="8229600" cy="4525963"/>
          </a:xfrm>
        </p:spPr>
        <p:txBody>
          <a:bodyPr/>
          <a:lstStyle/>
          <a:p>
            <a:pPr eaLnBrk="1" hangingPunct="1">
              <a:buFont typeface="Arial" charset="0"/>
              <a:buNone/>
            </a:pPr>
            <a:endParaRPr lang="de-CH" smtClean="0"/>
          </a:p>
          <a:p>
            <a:pPr eaLnBrk="1" hangingPunct="1"/>
            <a:endParaRPr lang="de-CH" smtClean="0"/>
          </a:p>
        </p:txBody>
      </p:sp>
      <p:sp>
        <p:nvSpPr>
          <p:cNvPr id="4" name="Textfeld 3"/>
          <p:cNvSpPr txBox="1"/>
          <p:nvPr/>
        </p:nvSpPr>
        <p:spPr>
          <a:xfrm>
            <a:off x="714375" y="1917700"/>
            <a:ext cx="7673975" cy="3016250"/>
          </a:xfrm>
          <a:prstGeom prst="rect">
            <a:avLst/>
          </a:prstGeom>
          <a:noFill/>
        </p:spPr>
        <p:txBody>
          <a:bodyPr>
            <a:spAutoFit/>
          </a:bodyPr>
          <a:lstStyle/>
          <a:p>
            <a:pPr fontAlgn="auto">
              <a:spcBef>
                <a:spcPts val="0"/>
              </a:spcBef>
              <a:spcAft>
                <a:spcPts val="0"/>
              </a:spcAft>
              <a:defRPr/>
            </a:pPr>
            <a:r>
              <a:rPr lang="de-CH" dirty="0">
                <a:latin typeface="+mn-lt"/>
                <a:cs typeface="+mn-cs"/>
              </a:rPr>
              <a:t>Es gibt mehrere Möglichkeiten, sich bei Proporzwahlen zu beteiligen:</a:t>
            </a:r>
          </a:p>
          <a:p>
            <a:pPr fontAlgn="auto">
              <a:spcBef>
                <a:spcPts val="0"/>
              </a:spcBef>
              <a:spcAft>
                <a:spcPts val="0"/>
              </a:spcAft>
              <a:defRPr/>
            </a:pPr>
            <a:endParaRPr lang="de-CH" dirty="0">
              <a:latin typeface="+mn-lt"/>
              <a:cs typeface="+mn-cs"/>
            </a:endParaRPr>
          </a:p>
          <a:p>
            <a:pPr indent="261938" fontAlgn="auto">
              <a:spcBef>
                <a:spcPts val="0"/>
              </a:spcBef>
              <a:spcAft>
                <a:spcPts val="0"/>
              </a:spcAft>
              <a:buFont typeface="Arial" pitchFamily="34" charset="0"/>
              <a:buChar char="•"/>
              <a:defRPr/>
            </a:pPr>
            <a:r>
              <a:rPr lang="de-CH" dirty="0">
                <a:latin typeface="+mn-lt"/>
                <a:cs typeface="+mn-cs"/>
              </a:rPr>
              <a:t> Liste unverändert lassen</a:t>
            </a:r>
          </a:p>
          <a:p>
            <a:pPr indent="261938" fontAlgn="auto">
              <a:spcBef>
                <a:spcPts val="0"/>
              </a:spcBef>
              <a:spcAft>
                <a:spcPts val="0"/>
              </a:spcAft>
              <a:buFont typeface="Arial" pitchFamily="34" charset="0"/>
              <a:buChar char="•"/>
              <a:defRPr/>
            </a:pPr>
            <a:r>
              <a:rPr lang="de-CH" dirty="0">
                <a:latin typeface="+mn-lt"/>
                <a:cs typeface="+mn-cs"/>
              </a:rPr>
              <a:t> Streichen</a:t>
            </a:r>
          </a:p>
          <a:p>
            <a:pPr indent="261938" fontAlgn="auto">
              <a:spcBef>
                <a:spcPts val="0"/>
              </a:spcBef>
              <a:spcAft>
                <a:spcPts val="0"/>
              </a:spcAft>
              <a:buFont typeface="Arial" pitchFamily="34" charset="0"/>
              <a:buChar char="•"/>
              <a:defRPr/>
            </a:pPr>
            <a:r>
              <a:rPr lang="de-CH" dirty="0">
                <a:latin typeface="+mn-lt"/>
                <a:cs typeface="+mn-cs"/>
              </a:rPr>
              <a:t> Kumulieren</a:t>
            </a:r>
          </a:p>
          <a:p>
            <a:pPr indent="261938" fontAlgn="auto">
              <a:spcBef>
                <a:spcPts val="0"/>
              </a:spcBef>
              <a:spcAft>
                <a:spcPts val="0"/>
              </a:spcAft>
              <a:buFont typeface="Arial" pitchFamily="34" charset="0"/>
              <a:buChar char="•"/>
              <a:defRPr/>
            </a:pPr>
            <a:r>
              <a:rPr lang="de-CH" dirty="0">
                <a:latin typeface="+mn-lt"/>
                <a:cs typeface="+mn-cs"/>
              </a:rPr>
              <a:t> Panaschieren</a:t>
            </a:r>
          </a:p>
          <a:p>
            <a:pPr indent="261938" fontAlgn="auto">
              <a:spcBef>
                <a:spcPts val="0"/>
              </a:spcBef>
              <a:spcAft>
                <a:spcPts val="0"/>
              </a:spcAft>
              <a:buFont typeface="Arial" pitchFamily="34" charset="0"/>
              <a:buChar char="•"/>
              <a:defRPr/>
            </a:pPr>
            <a:r>
              <a:rPr lang="de-CH" dirty="0">
                <a:latin typeface="+mn-lt"/>
                <a:cs typeface="+mn-cs"/>
              </a:rPr>
              <a:t> Eigene Liste zusammenstellen</a:t>
            </a:r>
          </a:p>
          <a:p>
            <a:pPr fontAlgn="auto">
              <a:spcBef>
                <a:spcPts val="0"/>
              </a:spcBef>
              <a:spcAft>
                <a:spcPts val="0"/>
              </a:spcAft>
              <a:defRPr/>
            </a:pPr>
            <a:r>
              <a:rPr lang="de-CH" sz="3200" dirty="0">
                <a:latin typeface="+mn-lt"/>
                <a:cs typeface="+mn-cs"/>
              </a:rPr>
              <a:t> </a:t>
            </a:r>
          </a:p>
          <a:p>
            <a:pPr fontAlgn="auto">
              <a:spcBef>
                <a:spcPts val="0"/>
              </a:spcBef>
              <a:spcAft>
                <a:spcPts val="0"/>
              </a:spcAft>
              <a:defRPr/>
            </a:pPr>
            <a:endParaRPr lang="de-CH"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500"/>
                            </p:stCondLst>
                            <p:childTnLst>
                              <p:par>
                                <p:cTn id="18" presetID="42"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3" fill="hold" nodeType="withGroup">
                            <p:stCondLst>
                              <p:cond delay="1500"/>
                            </p:stCondLst>
                            <p:childTnLst>
                              <p:par>
                                <p:cTn id="24" presetID="42" presetClass="entr" presetSubtype="0"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9" fill="hold" nodeType="withGroup">
                            <p:stCondLst>
                              <p:cond delay="2500"/>
                            </p:stCondLst>
                            <p:childTnLst>
                              <p:par>
                                <p:cTn id="30" presetID="42" presetClass="entr" presetSubtype="0"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Beispiel 1</a:t>
            </a:r>
            <a:endParaRPr lang="de-CH" dirty="0">
              <a:effectLst>
                <a:outerShdw blurRad="38100" dist="38100" dir="2700000" algn="tl">
                  <a:srgbClr val="000000">
                    <a:alpha val="43137"/>
                  </a:srgbClr>
                </a:outerShdw>
              </a:effectLst>
            </a:endParaRPr>
          </a:p>
        </p:txBody>
      </p:sp>
      <p:sp>
        <p:nvSpPr>
          <p:cNvPr id="51205" name="Textfeld 4"/>
          <p:cNvSpPr txBox="1">
            <a:spLocks noChangeArrowheads="1"/>
          </p:cNvSpPr>
          <p:nvPr/>
        </p:nvSpPr>
        <p:spPr bwMode="auto">
          <a:xfrm>
            <a:off x="468313" y="1125538"/>
            <a:ext cx="806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CH" dirty="0" smtClean="0">
                <a:latin typeface="+mn-lt"/>
              </a:rPr>
              <a:t>Am liebsten wäre Ihnen, wenn nur Personen Ihrer näheren Umgebung für Ihren Kanton im Nationalrat sässen, da diese Ihren Wunsch, ein neues Schulhaus zu bauen, auf jeden Fall unterstützen werden.</a:t>
            </a:r>
            <a:endParaRPr lang="de-CH" dirty="0">
              <a:latin typeface="+mn-lt"/>
            </a:endParaRPr>
          </a:p>
        </p:txBody>
      </p:sp>
      <p:sp>
        <p:nvSpPr>
          <p:cNvPr id="12" name="Textfeld 11"/>
          <p:cNvSpPr txBox="1">
            <a:spLocks noChangeArrowheads="1"/>
          </p:cNvSpPr>
          <p:nvPr/>
        </p:nvSpPr>
        <p:spPr bwMode="auto">
          <a:xfrm>
            <a:off x="684213" y="2905125"/>
            <a:ext cx="777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4000" b="1" dirty="0" smtClean="0">
                <a:solidFill>
                  <a:srgbClr val="FF0000"/>
                </a:solidFill>
                <a:latin typeface="Calibri" pitchFamily="34" charset="0"/>
              </a:rPr>
              <a:t>Eigene </a:t>
            </a:r>
            <a:r>
              <a:rPr lang="de-CH" sz="4000" b="1" dirty="0">
                <a:solidFill>
                  <a:srgbClr val="FF0000"/>
                </a:solidFill>
                <a:latin typeface="Calibri" pitchFamily="34" charset="0"/>
              </a:rPr>
              <a:t>Liste zusammenstellen</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2952328" cy="393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1403648" y="3861048"/>
            <a:ext cx="2520280" cy="400110"/>
          </a:xfrm>
          <a:prstGeom prst="rect">
            <a:avLst/>
          </a:prstGeom>
          <a:noFill/>
        </p:spPr>
        <p:txBody>
          <a:bodyPr wrap="square" rtlCol="0">
            <a:spAutoFit/>
          </a:bodyPr>
          <a:lstStyle/>
          <a:p>
            <a:r>
              <a:rPr lang="de-CH" sz="2000" dirty="0" smtClean="0">
                <a:latin typeface="Freestyle Script" pitchFamily="66" charset="0"/>
              </a:rPr>
              <a:t>10002	    Sabine Schaffner</a:t>
            </a:r>
            <a:endParaRPr lang="de-CH" sz="2000" dirty="0">
              <a:latin typeface="Freestyle Script" pitchFamily="66" charset="0"/>
            </a:endParaRPr>
          </a:p>
        </p:txBody>
      </p:sp>
      <p:sp>
        <p:nvSpPr>
          <p:cNvPr id="15" name="Textfeld 14"/>
          <p:cNvSpPr txBox="1"/>
          <p:nvPr/>
        </p:nvSpPr>
        <p:spPr>
          <a:xfrm>
            <a:off x="1403648" y="4149080"/>
            <a:ext cx="2520280" cy="400110"/>
          </a:xfrm>
          <a:prstGeom prst="rect">
            <a:avLst/>
          </a:prstGeom>
          <a:noFill/>
        </p:spPr>
        <p:txBody>
          <a:bodyPr wrap="square" rtlCol="0">
            <a:spAutoFit/>
          </a:bodyPr>
          <a:lstStyle/>
          <a:p>
            <a:r>
              <a:rPr lang="de-CH" sz="2000" dirty="0" smtClean="0">
                <a:latin typeface="Freestyle Script" pitchFamily="66" charset="0"/>
              </a:rPr>
              <a:t>10003	    Max Meier</a:t>
            </a:r>
            <a:endParaRPr lang="de-CH" sz="2000" dirty="0">
              <a:latin typeface="Freestyle Script" pitchFamily="66" charset="0"/>
            </a:endParaRPr>
          </a:p>
        </p:txBody>
      </p:sp>
      <p:sp>
        <p:nvSpPr>
          <p:cNvPr id="16" name="Textfeld 15"/>
          <p:cNvSpPr txBox="1"/>
          <p:nvPr/>
        </p:nvSpPr>
        <p:spPr>
          <a:xfrm>
            <a:off x="1403648" y="4509120"/>
            <a:ext cx="2520280" cy="400110"/>
          </a:xfrm>
          <a:prstGeom prst="rect">
            <a:avLst/>
          </a:prstGeom>
          <a:noFill/>
        </p:spPr>
        <p:txBody>
          <a:bodyPr wrap="square" rtlCol="0">
            <a:spAutoFit/>
          </a:bodyPr>
          <a:lstStyle/>
          <a:p>
            <a:r>
              <a:rPr lang="de-CH" sz="2000" dirty="0" smtClean="0">
                <a:latin typeface="Freestyle Script" pitchFamily="66" charset="0"/>
              </a:rPr>
              <a:t>10205	    Kurt Kopp</a:t>
            </a:r>
            <a:endParaRPr lang="de-CH" sz="2000" dirty="0">
              <a:latin typeface="Freestyle Script" pitchFamily="66" charset="0"/>
            </a:endParaRPr>
          </a:p>
        </p:txBody>
      </p:sp>
      <p:sp>
        <p:nvSpPr>
          <p:cNvPr id="17" name="Textfeld 16"/>
          <p:cNvSpPr txBox="1"/>
          <p:nvPr/>
        </p:nvSpPr>
        <p:spPr>
          <a:xfrm>
            <a:off x="1403648" y="4829090"/>
            <a:ext cx="2520280" cy="400110"/>
          </a:xfrm>
          <a:prstGeom prst="rect">
            <a:avLst/>
          </a:prstGeom>
          <a:noFill/>
        </p:spPr>
        <p:txBody>
          <a:bodyPr wrap="square" rtlCol="0">
            <a:spAutoFit/>
          </a:bodyPr>
          <a:lstStyle/>
          <a:p>
            <a:r>
              <a:rPr lang="de-CH" sz="2000" dirty="0" smtClean="0">
                <a:latin typeface="Freestyle Script" pitchFamily="66" charset="0"/>
              </a:rPr>
              <a:t>10103	    Manuel Mangold</a:t>
            </a:r>
            <a:endParaRPr lang="de-CH" sz="2000" dirty="0">
              <a:latin typeface="Freestyle Script" pitchFamily="66" charset="0"/>
            </a:endParaRPr>
          </a:p>
        </p:txBody>
      </p:sp>
      <p:sp>
        <p:nvSpPr>
          <p:cNvPr id="18" name="Textfeld 17"/>
          <p:cNvSpPr txBox="1"/>
          <p:nvPr/>
        </p:nvSpPr>
        <p:spPr>
          <a:xfrm>
            <a:off x="1403648" y="5229200"/>
            <a:ext cx="2520280" cy="400110"/>
          </a:xfrm>
          <a:prstGeom prst="rect">
            <a:avLst/>
          </a:prstGeom>
          <a:noFill/>
        </p:spPr>
        <p:txBody>
          <a:bodyPr wrap="square" rtlCol="0">
            <a:spAutoFit/>
          </a:bodyPr>
          <a:lstStyle/>
          <a:p>
            <a:r>
              <a:rPr lang="de-CH" sz="2000" dirty="0" smtClean="0">
                <a:latin typeface="Freestyle Script" pitchFamily="66" charset="0"/>
              </a:rPr>
              <a:t>10101	    Hans Huber</a:t>
            </a:r>
            <a:endParaRPr lang="de-CH" sz="2000" dirty="0">
              <a:latin typeface="Freestyle Script" pitchFamily="66" charset="0"/>
            </a:endParaRPr>
          </a:p>
        </p:txBody>
      </p:sp>
      <p:sp>
        <p:nvSpPr>
          <p:cNvPr id="3" name="Abgerundetes Rechteck 2"/>
          <p:cNvSpPr/>
          <p:nvPr/>
        </p:nvSpPr>
        <p:spPr>
          <a:xfrm>
            <a:off x="5003281" y="2048868"/>
            <a:ext cx="3456507" cy="426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de-CH" sz="1600" b="1" dirty="0">
                <a:latin typeface="Calibri" pitchFamily="34" charset="0"/>
              </a:rPr>
              <a:t>Eigene Liste zusammenstellen </a:t>
            </a:r>
            <a:endParaRPr lang="de-CH" sz="1600" b="1" dirty="0" smtClean="0">
              <a:latin typeface="Calibri" pitchFamily="34" charset="0"/>
            </a:endParaRPr>
          </a:p>
          <a:p>
            <a:pPr algn="just" eaLnBrk="1" hangingPunct="1"/>
            <a:endParaRPr lang="de-CH" sz="1600" b="1" dirty="0">
              <a:latin typeface="Calibri" pitchFamily="34" charset="0"/>
            </a:endParaRPr>
          </a:p>
          <a:p>
            <a:pPr algn="just" eaLnBrk="1" hangingPunct="1"/>
            <a:r>
              <a:rPr lang="de-CH" sz="1600" dirty="0">
                <a:latin typeface="Calibri" pitchFamily="34" charset="0"/>
              </a:rPr>
              <a:t>Das Wahlmaterial beinhaltet stets auch eine leere Liste. Auf dieser sind ausschliesslich vorgedruckte Linien vorzufinden und keine Parteibezeichnung oder Namen.  Sämtliche Namen müssen von Hand eingetragen werden</a:t>
            </a:r>
            <a:r>
              <a:rPr lang="de-CH" sz="1600" dirty="0" smtClean="0">
                <a:latin typeface="Calibri" pitchFamily="34" charset="0"/>
              </a:rPr>
              <a:t>.</a:t>
            </a:r>
          </a:p>
          <a:p>
            <a:pPr algn="just" eaLnBrk="1" hangingPunct="1"/>
            <a:endParaRPr lang="de-CH" sz="1600" dirty="0" smtClean="0">
              <a:latin typeface="Calibri" pitchFamily="34" charset="0"/>
            </a:endParaRPr>
          </a:p>
          <a:p>
            <a:pPr algn="just" eaLnBrk="1" hangingPunct="1"/>
            <a:r>
              <a:rPr lang="de-CH" sz="1600" dirty="0" smtClean="0">
                <a:latin typeface="Calibri" pitchFamily="34" charset="0"/>
              </a:rPr>
              <a:t>Somit </a:t>
            </a:r>
            <a:r>
              <a:rPr lang="de-CH" sz="1600" dirty="0">
                <a:latin typeface="Calibri" pitchFamily="34" charset="0"/>
              </a:rPr>
              <a:t>erhält jede/r Kandidat/in eine Stimme. Seine resp. ihre Partei bekommt jeweils eine </a:t>
            </a:r>
            <a:r>
              <a:rPr lang="de-CH" sz="1600" dirty="0" smtClean="0">
                <a:latin typeface="Calibri" pitchFamily="34" charset="0"/>
              </a:rPr>
              <a:t>Listenstimme.</a:t>
            </a:r>
            <a:endParaRPr lang="de-CH" sz="1600" dirty="0">
              <a:latin typeface="Calibri" pitchFamily="34" charset="0"/>
            </a:endParaRPr>
          </a:p>
          <a:p>
            <a:pPr algn="ct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 calcmode="lin" valueType="num">
                                      <p:cBhvr>
                                        <p:cTn id="16" dur="500"/>
                                        <p:tgtEl>
                                          <p:spTgt spid="12"/>
                                        </p:tgtEl>
                                        <p:attrNameLst>
                                          <p:attrName>style.rotation</p:attrName>
                                        </p:attrNameLst>
                                      </p:cBhvr>
                                      <p:tavLst>
                                        <p:tav tm="0">
                                          <p:val>
                                            <p:fltVal val="0"/>
                                          </p:val>
                                        </p:tav>
                                        <p:tav tm="100000">
                                          <p:val>
                                            <p:fltVal val="90"/>
                                          </p:val>
                                        </p:tav>
                                      </p:tavLst>
                                    </p:anim>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5" grpId="0"/>
      <p:bldP spid="16" grpId="0"/>
      <p:bldP spid="17" grpId="0"/>
      <p:bldP spid="1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Nationale Ebene</a:t>
            </a:r>
            <a:endParaRPr lang="de-CH" dirty="0">
              <a:effectLst>
                <a:outerShdw blurRad="38100" dist="38100" dir="2700000" algn="tl">
                  <a:srgbClr val="000000">
                    <a:alpha val="43137"/>
                  </a:srgbClr>
                </a:outerShdw>
              </a:effectLst>
            </a:endParaRPr>
          </a:p>
        </p:txBody>
      </p:sp>
      <p:sp>
        <p:nvSpPr>
          <p:cNvPr id="4" name="Rechteck 3"/>
          <p:cNvSpPr/>
          <p:nvPr/>
        </p:nvSpPr>
        <p:spPr>
          <a:xfrm>
            <a:off x="466725" y="1389063"/>
            <a:ext cx="2736850" cy="2897187"/>
          </a:xfrm>
          <a:prstGeom prst="rect">
            <a:avLst/>
          </a:prstGeom>
          <a:solidFill>
            <a:schemeClr val="tx1">
              <a:lumMod val="65000"/>
              <a:lumOff val="35000"/>
            </a:schemeClr>
          </a:solidFill>
          <a:ln>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de-CH"/>
          </a:p>
        </p:txBody>
      </p:sp>
      <p:sp>
        <p:nvSpPr>
          <p:cNvPr id="5" name="Rechteck 4"/>
          <p:cNvSpPr/>
          <p:nvPr/>
        </p:nvSpPr>
        <p:spPr>
          <a:xfrm>
            <a:off x="5938838" y="1389063"/>
            <a:ext cx="2736850" cy="2897187"/>
          </a:xfrm>
          <a:prstGeom prst="rect">
            <a:avLst/>
          </a:prstGeom>
          <a:solidFill>
            <a:schemeClr val="bg1">
              <a:lumMod val="8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de-CH"/>
          </a:p>
        </p:txBody>
      </p:sp>
      <p:sp>
        <p:nvSpPr>
          <p:cNvPr id="6" name="Rechteck 5"/>
          <p:cNvSpPr/>
          <p:nvPr/>
        </p:nvSpPr>
        <p:spPr>
          <a:xfrm>
            <a:off x="3203575" y="1389063"/>
            <a:ext cx="2735263" cy="2897187"/>
          </a:xfrm>
          <a:prstGeom prst="rect">
            <a:avLst/>
          </a:prstGeom>
          <a:solidFill>
            <a:schemeClr val="tx1">
              <a:lumMod val="50000"/>
              <a:lumOff val="50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CH"/>
          </a:p>
        </p:txBody>
      </p:sp>
      <p:sp>
        <p:nvSpPr>
          <p:cNvPr id="8" name="Rechteck 7"/>
          <p:cNvSpPr/>
          <p:nvPr/>
        </p:nvSpPr>
        <p:spPr>
          <a:xfrm>
            <a:off x="466725" y="4286250"/>
            <a:ext cx="8208963" cy="130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sz="2400" b="1" dirty="0">
                <a:solidFill>
                  <a:schemeClr val="tx1"/>
                </a:solidFill>
              </a:rPr>
              <a:t>Volk</a:t>
            </a:r>
          </a:p>
          <a:p>
            <a:pPr algn="ctr" fontAlgn="auto">
              <a:spcBef>
                <a:spcPts val="0"/>
              </a:spcBef>
              <a:spcAft>
                <a:spcPts val="0"/>
              </a:spcAft>
              <a:defRPr/>
            </a:pPr>
            <a:r>
              <a:rPr lang="de-CH" sz="2400" dirty="0">
                <a:solidFill>
                  <a:schemeClr val="tx1"/>
                </a:solidFill>
              </a:rPr>
              <a:t>Bestimmt die Politik in einer direkten Demokratie mittels Volksentscheiden (                                                   ) und Wahlen.</a:t>
            </a:r>
          </a:p>
          <a:p>
            <a:pPr algn="ctr" fontAlgn="auto">
              <a:spcBef>
                <a:spcPts val="0"/>
              </a:spcBef>
              <a:spcAft>
                <a:spcPts val="0"/>
              </a:spcAft>
              <a:defRPr/>
            </a:pPr>
            <a:endParaRPr lang="de-CH" dirty="0"/>
          </a:p>
        </p:txBody>
      </p:sp>
      <p:sp>
        <p:nvSpPr>
          <p:cNvPr id="9" name="Textfeld 8"/>
          <p:cNvSpPr txBox="1">
            <a:spLocks noChangeArrowheads="1"/>
          </p:cNvSpPr>
          <p:nvPr/>
        </p:nvSpPr>
        <p:spPr bwMode="auto">
          <a:xfrm>
            <a:off x="466725" y="1389063"/>
            <a:ext cx="27368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dirty="0">
                <a:latin typeface="Calibri" pitchFamily="34" charset="0"/>
              </a:rPr>
              <a:t>Exekutive</a:t>
            </a:r>
          </a:p>
          <a:p>
            <a:pPr algn="ctr" eaLnBrk="1" hangingPunct="1"/>
            <a:r>
              <a:rPr lang="de-CH" sz="2400" dirty="0">
                <a:latin typeface="Calibri" pitchFamily="34" charset="0"/>
              </a:rPr>
              <a:t>= ausführende Gewalt</a:t>
            </a:r>
          </a:p>
          <a:p>
            <a:pPr algn="ctr" eaLnBrk="1" hangingPunct="1"/>
            <a:endParaRPr lang="de-CH" sz="2400" dirty="0">
              <a:latin typeface="Calibri" pitchFamily="34" charset="0"/>
            </a:endParaRPr>
          </a:p>
          <a:p>
            <a:pPr algn="ctr" eaLnBrk="1" hangingPunct="1"/>
            <a:r>
              <a:rPr lang="de-CH" sz="2400" dirty="0">
                <a:latin typeface="Calibri" pitchFamily="34" charset="0"/>
              </a:rPr>
              <a:t>7 Bundesräte</a:t>
            </a:r>
          </a:p>
          <a:p>
            <a:pPr eaLnBrk="1" hangingPunct="1"/>
            <a:endParaRPr lang="de-CH" dirty="0">
              <a:latin typeface="Calibri" pitchFamily="34" charset="0"/>
            </a:endParaRPr>
          </a:p>
        </p:txBody>
      </p:sp>
      <p:sp>
        <p:nvSpPr>
          <p:cNvPr id="10" name="Textfeld 9"/>
          <p:cNvSpPr txBox="1">
            <a:spLocks noChangeArrowheads="1"/>
          </p:cNvSpPr>
          <p:nvPr/>
        </p:nvSpPr>
        <p:spPr bwMode="auto">
          <a:xfrm>
            <a:off x="3203575" y="1389063"/>
            <a:ext cx="27368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dirty="0">
                <a:latin typeface="Calibri" pitchFamily="34" charset="0"/>
              </a:rPr>
              <a:t>Legislative</a:t>
            </a:r>
          </a:p>
          <a:p>
            <a:pPr algn="ctr" eaLnBrk="1" hangingPunct="1"/>
            <a:r>
              <a:rPr lang="de-CH" sz="2400" dirty="0">
                <a:latin typeface="Calibri" pitchFamily="34" charset="0"/>
              </a:rPr>
              <a:t>= gesetzgebende Gewalt</a:t>
            </a:r>
          </a:p>
          <a:p>
            <a:pPr algn="ctr" eaLnBrk="1" hangingPunct="1"/>
            <a:endParaRPr lang="de-CH" sz="2400" dirty="0">
              <a:latin typeface="Calibri" pitchFamily="34" charset="0"/>
            </a:endParaRPr>
          </a:p>
          <a:p>
            <a:pPr algn="ctr" eaLnBrk="1" hangingPunct="1"/>
            <a:r>
              <a:rPr lang="de-CH" sz="2400" dirty="0">
                <a:latin typeface="Calibri" pitchFamily="34" charset="0"/>
              </a:rPr>
              <a:t>National- und </a:t>
            </a:r>
            <a:r>
              <a:rPr lang="de-CH" sz="2400" dirty="0" smtClean="0">
                <a:latin typeface="Calibri" pitchFamily="34" charset="0"/>
              </a:rPr>
              <a:t>Ständeräte</a:t>
            </a:r>
            <a:endParaRPr lang="de-CH" sz="2400" dirty="0">
              <a:latin typeface="Calibri" pitchFamily="34" charset="0"/>
            </a:endParaRPr>
          </a:p>
          <a:p>
            <a:pPr algn="ctr" eaLnBrk="1" hangingPunct="1"/>
            <a:r>
              <a:rPr lang="de-CH" sz="1600" dirty="0">
                <a:latin typeface="Calibri" pitchFamily="34" charset="0"/>
              </a:rPr>
              <a:t>(200 Nationalräte und 46 Ständeräte)</a:t>
            </a:r>
          </a:p>
          <a:p>
            <a:pPr eaLnBrk="1" hangingPunct="1"/>
            <a:endParaRPr lang="de-CH" dirty="0">
              <a:latin typeface="Calibri" pitchFamily="34" charset="0"/>
            </a:endParaRPr>
          </a:p>
        </p:txBody>
      </p:sp>
      <p:sp>
        <p:nvSpPr>
          <p:cNvPr id="11" name="Textfeld 10"/>
          <p:cNvSpPr txBox="1">
            <a:spLocks noChangeArrowheads="1"/>
          </p:cNvSpPr>
          <p:nvPr/>
        </p:nvSpPr>
        <p:spPr bwMode="auto">
          <a:xfrm>
            <a:off x="5938838" y="1389063"/>
            <a:ext cx="27368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a:latin typeface="Calibri" pitchFamily="34" charset="0"/>
              </a:rPr>
              <a:t>Judikative</a:t>
            </a:r>
          </a:p>
          <a:p>
            <a:pPr algn="ctr" eaLnBrk="1" hangingPunct="1"/>
            <a:r>
              <a:rPr lang="de-CH" sz="2400">
                <a:latin typeface="Calibri" pitchFamily="34" charset="0"/>
              </a:rPr>
              <a:t>= rechtsprechende Gewalt</a:t>
            </a:r>
          </a:p>
          <a:p>
            <a:pPr algn="ctr" eaLnBrk="1" hangingPunct="1"/>
            <a:endParaRPr lang="de-CH" sz="2400">
              <a:latin typeface="Calibri" pitchFamily="34" charset="0"/>
            </a:endParaRPr>
          </a:p>
          <a:p>
            <a:pPr algn="ctr" eaLnBrk="1" hangingPunct="1"/>
            <a:r>
              <a:rPr lang="de-CH" sz="2400">
                <a:latin typeface="Calibri" pitchFamily="34" charset="0"/>
              </a:rPr>
              <a:t>Nationale Gerichte</a:t>
            </a:r>
          </a:p>
          <a:p>
            <a:pPr algn="ctr" eaLnBrk="1" hangingPunct="1"/>
            <a:endParaRPr lang="de-CH" sz="1600">
              <a:latin typeface="Calibri" pitchFamily="34" charset="0"/>
            </a:endParaRPr>
          </a:p>
        </p:txBody>
      </p:sp>
      <p:sp>
        <p:nvSpPr>
          <p:cNvPr id="16" name="Pfeil nach rechts 15"/>
          <p:cNvSpPr/>
          <p:nvPr/>
        </p:nvSpPr>
        <p:spPr>
          <a:xfrm rot="16200000">
            <a:off x="3348037" y="4005263"/>
            <a:ext cx="790575"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17" name="Pfeil nach rechts 16"/>
          <p:cNvSpPr/>
          <p:nvPr/>
        </p:nvSpPr>
        <p:spPr>
          <a:xfrm rot="10800000">
            <a:off x="2627313" y="3405188"/>
            <a:ext cx="863600"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18" name="Pfeil nach rechts 17"/>
          <p:cNvSpPr/>
          <p:nvPr/>
        </p:nvSpPr>
        <p:spPr>
          <a:xfrm>
            <a:off x="5651500" y="3478213"/>
            <a:ext cx="863600"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7421" name="Picture 5" descr="C:\Users\Lea Hungerbühler\AppData\Local\Microsoft\Windows\Temporary Internet Files\Content.IE5\E1Z1AVJH\MC900015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1288"/>
            <a:ext cx="11525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 descr="C:\Users\Lea Hungerbühler\AppData\Local\Microsoft\Windows\Temporary Internet Files\Content.IE5\E1Z1AVJH\MC900015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141288"/>
            <a:ext cx="11509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a:spLocks noChangeArrowheads="1"/>
          </p:cNvSpPr>
          <p:nvPr/>
        </p:nvSpPr>
        <p:spPr bwMode="auto">
          <a:xfrm>
            <a:off x="3114675" y="4929188"/>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sz="2400" b="1">
                <a:latin typeface="Calibri" pitchFamily="34" charset="0"/>
              </a:rPr>
              <a:t>Initiative und Referendum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Beispiel 2</a:t>
            </a:r>
            <a:endParaRPr lang="de-CH" dirty="0">
              <a:effectLst>
                <a:outerShdw blurRad="38100" dist="38100" dir="2700000" algn="tl">
                  <a:srgbClr val="000000">
                    <a:alpha val="43137"/>
                  </a:srgbClr>
                </a:outerShdw>
              </a:effectLst>
            </a:endParaRPr>
          </a:p>
        </p:txBody>
      </p:sp>
      <p:sp>
        <p:nvSpPr>
          <p:cNvPr id="52228" name="Textfeld 3"/>
          <p:cNvSpPr txBox="1">
            <a:spLocks noChangeArrowheads="1"/>
          </p:cNvSpPr>
          <p:nvPr/>
        </p:nvSpPr>
        <p:spPr bwMode="auto">
          <a:xfrm>
            <a:off x="468313" y="1196975"/>
            <a:ext cx="8135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CH" dirty="0" smtClean="0">
                <a:latin typeface="+mn-lt"/>
              </a:rPr>
              <a:t>Sie sind Mitglied der Partei A. An der letzten Parteiversammlung gerieten Sie sich mit Lara Muster-Müller in die Haare, da sich diese ebenfalls für das Sektionspräsidium bewarb. Aus diesem Grund möchten Sie Frau Muster-Müller keine Stimme geben, aber trotzdem die Partei A unterstützen.</a:t>
            </a:r>
            <a:endParaRPr lang="de-CH" dirty="0">
              <a:latin typeface="+mn-lt"/>
            </a:endParaRPr>
          </a:p>
        </p:txBody>
      </p:sp>
      <p:sp>
        <p:nvSpPr>
          <p:cNvPr id="8" name="Textfeld 7"/>
          <p:cNvSpPr txBox="1">
            <a:spLocks noChangeArrowheads="1"/>
          </p:cNvSpPr>
          <p:nvPr/>
        </p:nvSpPr>
        <p:spPr bwMode="auto">
          <a:xfrm>
            <a:off x="539750" y="2802586"/>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4000" b="1" dirty="0" smtClean="0">
                <a:solidFill>
                  <a:srgbClr val="FF0000"/>
                </a:solidFill>
                <a:latin typeface="Calibri" pitchFamily="34" charset="0"/>
              </a:rPr>
              <a:t>Streichen</a:t>
            </a:r>
            <a:endParaRPr lang="de-CH" sz="4000" b="1" dirty="0">
              <a:solidFill>
                <a:srgbClr val="FF0000"/>
              </a:solidFill>
              <a:latin typeface="Calibri" pitchFamily="34" charset="0"/>
            </a:endParaRPr>
          </a:p>
        </p:txBody>
      </p:sp>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827583" y="2348880"/>
            <a:ext cx="304498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Gerade Verbindung 8"/>
          <p:cNvCxnSpPr/>
          <p:nvPr/>
        </p:nvCxnSpPr>
        <p:spPr>
          <a:xfrm>
            <a:off x="899592" y="5229200"/>
            <a:ext cx="23042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475656" y="5373216"/>
            <a:ext cx="201622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bgerundetes Rechteck 10"/>
          <p:cNvSpPr/>
          <p:nvPr/>
        </p:nvSpPr>
        <p:spPr>
          <a:xfrm>
            <a:off x="5076056" y="2060848"/>
            <a:ext cx="3456507" cy="426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de-CH" b="1" dirty="0" smtClean="0">
                <a:latin typeface="Calibri" pitchFamily="34" charset="0"/>
              </a:rPr>
              <a:t>Streichen</a:t>
            </a:r>
          </a:p>
          <a:p>
            <a:pPr algn="just" eaLnBrk="1" hangingPunct="1"/>
            <a:endParaRPr lang="de-CH" b="1" dirty="0" smtClean="0">
              <a:latin typeface="Calibri" pitchFamily="34" charset="0"/>
            </a:endParaRPr>
          </a:p>
          <a:p>
            <a:pPr algn="just" eaLnBrk="1" hangingPunct="1"/>
            <a:r>
              <a:rPr lang="de-CH" dirty="0" smtClean="0">
                <a:latin typeface="Calibri" pitchFamily="34" charset="0"/>
              </a:rPr>
              <a:t>Es ist möglich, einen oder mehrere Namen zu streichen, ohne diese zu ersetzen.</a:t>
            </a:r>
          </a:p>
          <a:p>
            <a:pPr algn="just" eaLnBrk="1" hangingPunct="1"/>
            <a:endParaRPr lang="de-CH" b="1" dirty="0">
              <a:latin typeface="Calibri" pitchFamily="34" charset="0"/>
            </a:endParaRPr>
          </a:p>
          <a:p>
            <a:pPr algn="just"/>
            <a:r>
              <a:rPr lang="de-CH" dirty="0" smtClean="0">
                <a:latin typeface="Calibri" pitchFamily="34" charset="0"/>
              </a:rPr>
              <a:t>In diesem Falle erhalten alle Kandidierenden der Partei A, ausser Lara Muster-Müller, eine Stimme. Die Partei A erhält trotzdem alle 5 Listenstimmen.</a:t>
            </a:r>
          </a:p>
          <a:p>
            <a:pPr algn="ct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 calcmode="lin" valueType="num">
                                      <p:cBhvr>
                                        <p:cTn id="16" dur="500"/>
                                        <p:tgtEl>
                                          <p:spTgt spid="8"/>
                                        </p:tgtEl>
                                        <p:attrNameLst>
                                          <p:attrName>style.rotation</p:attrName>
                                        </p:attrNameLst>
                                      </p:cBhvr>
                                      <p:tavLst>
                                        <p:tav tm="0">
                                          <p:val>
                                            <p:fltVal val="0"/>
                                          </p:val>
                                        </p:tav>
                                        <p:tav tm="100000">
                                          <p:val>
                                            <p:fltVal val="90"/>
                                          </p:val>
                                        </p:tav>
                                      </p:tavLst>
                                    </p:anim>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Beispiel 3</a:t>
            </a:r>
            <a:endParaRPr lang="de-CH" dirty="0">
              <a:effectLst>
                <a:outerShdw blurRad="38100" dist="38100" dir="2700000" algn="tl">
                  <a:srgbClr val="000000">
                    <a:alpha val="43137"/>
                  </a:srgbClr>
                </a:outerShdw>
              </a:effectLst>
            </a:endParaRPr>
          </a:p>
        </p:txBody>
      </p:sp>
      <p:sp>
        <p:nvSpPr>
          <p:cNvPr id="53251" name="Textfeld 2"/>
          <p:cNvSpPr txBox="1">
            <a:spLocks noChangeArrowheads="1"/>
          </p:cNvSpPr>
          <p:nvPr/>
        </p:nvSpPr>
        <p:spPr bwMode="auto">
          <a:xfrm>
            <a:off x="468313" y="1196975"/>
            <a:ext cx="7920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CH" dirty="0" smtClean="0">
                <a:latin typeface="+mn-lt"/>
              </a:rPr>
              <a:t>Sie haben Max Meier, den Präsidenten der Partei A, letzten Samstag in der Disco angetroffen. Er schien Ihnen sehr sympathisch zu sein - und ausserdem sah er auch gar nicht so schlecht aus. Sie sind überzeugt, dass er und seine Partei gute Arbeit leisten.</a:t>
            </a:r>
            <a:endParaRPr lang="de-CH" dirty="0">
              <a:latin typeface="+mn-lt"/>
            </a:endParaRPr>
          </a:p>
        </p:txBody>
      </p:sp>
      <p:sp>
        <p:nvSpPr>
          <p:cNvPr id="9" name="Textfeld 8"/>
          <p:cNvSpPr txBox="1">
            <a:spLocks noChangeArrowheads="1"/>
          </p:cNvSpPr>
          <p:nvPr/>
        </p:nvSpPr>
        <p:spPr bwMode="auto">
          <a:xfrm>
            <a:off x="611188" y="3091620"/>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4000" b="1" dirty="0" smtClean="0">
                <a:solidFill>
                  <a:srgbClr val="FF0000"/>
                </a:solidFill>
                <a:latin typeface="Calibri" pitchFamily="34" charset="0"/>
              </a:rPr>
              <a:t>Liste </a:t>
            </a:r>
            <a:r>
              <a:rPr lang="de-CH" sz="4000" b="1" dirty="0">
                <a:solidFill>
                  <a:srgbClr val="FF0000"/>
                </a:solidFill>
                <a:latin typeface="Calibri" pitchFamily="34" charset="0"/>
              </a:rPr>
              <a:t>unverändert lassen</a:t>
            </a:r>
          </a:p>
        </p:txBody>
      </p:sp>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1115616" y="2276872"/>
            <a:ext cx="2963428" cy="39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bgerundetes Rechteck 10"/>
          <p:cNvSpPr/>
          <p:nvPr/>
        </p:nvSpPr>
        <p:spPr>
          <a:xfrm>
            <a:off x="5148064" y="2060848"/>
            <a:ext cx="3456507" cy="426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de-CH" b="1" dirty="0" smtClean="0">
                <a:latin typeface="Calibri" pitchFamily="34" charset="0"/>
              </a:rPr>
              <a:t>Liste unverändert lassen</a:t>
            </a:r>
          </a:p>
          <a:p>
            <a:pPr algn="just" eaLnBrk="1" hangingPunct="1"/>
            <a:endParaRPr lang="de-CH" b="1" dirty="0" smtClean="0">
              <a:latin typeface="Calibri" pitchFamily="34" charset="0"/>
            </a:endParaRPr>
          </a:p>
          <a:p>
            <a:pPr algn="just" eaLnBrk="1" hangingPunct="1"/>
            <a:r>
              <a:rPr lang="de-CH" dirty="0" smtClean="0">
                <a:latin typeface="Calibri" pitchFamily="34" charset="0"/>
              </a:rPr>
              <a:t>Möchte man alle Kandidierenden einer Partei unterstützen, kann man die Liste unverändert einwerfen.</a:t>
            </a:r>
          </a:p>
          <a:p>
            <a:pPr algn="just" eaLnBrk="1" hangingPunct="1"/>
            <a:endParaRPr lang="de-CH" dirty="0" smtClean="0">
              <a:latin typeface="Calibri" pitchFamily="34" charset="0"/>
            </a:endParaRPr>
          </a:p>
          <a:p>
            <a:pPr algn="just"/>
            <a:r>
              <a:rPr lang="de-CH" dirty="0" smtClean="0">
                <a:latin typeface="Calibri" pitchFamily="34" charset="0"/>
              </a:rPr>
              <a:t>Die Partei A erhält 5 Stimmen, während jede/r einzelne Kandidat/in eine Stimme erhält.</a:t>
            </a:r>
          </a:p>
          <a:p>
            <a:pPr algn="ct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500"/>
                                        <p:tgtEl>
                                          <p:spTgt spid="9"/>
                                        </p:tgtEl>
                                        <p:attrNameLst>
                                          <p:attrName>ppt_w</p:attrName>
                                        </p:attrNameLst>
                                      </p:cBhvr>
                                      <p:tavLst>
                                        <p:tav tm="0">
                                          <p:val>
                                            <p:strVal val="ppt_w"/>
                                          </p:val>
                                        </p:tav>
                                        <p:tav tm="100000">
                                          <p:val>
                                            <p:fltVal val="0"/>
                                          </p:val>
                                        </p:tav>
                                      </p:tavLst>
                                    </p:anim>
                                    <p:anim calcmode="lin" valueType="num">
                                      <p:cBhvr>
                                        <p:cTn id="15" dur="500"/>
                                        <p:tgtEl>
                                          <p:spTgt spid="9"/>
                                        </p:tgtEl>
                                        <p:attrNameLst>
                                          <p:attrName>ppt_h</p:attrName>
                                        </p:attrNameLst>
                                      </p:cBhvr>
                                      <p:tavLst>
                                        <p:tav tm="0">
                                          <p:val>
                                            <p:strVal val="ppt_h"/>
                                          </p:val>
                                        </p:tav>
                                        <p:tav tm="100000">
                                          <p:val>
                                            <p:fltVal val="0"/>
                                          </p:val>
                                        </p:tav>
                                      </p:tavLst>
                                    </p:anim>
                                    <p:anim calcmode="lin" valueType="num">
                                      <p:cBhvr>
                                        <p:cTn id="16" dur="500"/>
                                        <p:tgtEl>
                                          <p:spTgt spid="9"/>
                                        </p:tgtEl>
                                        <p:attrNameLst>
                                          <p:attrName>style.rotation</p:attrName>
                                        </p:attrNameLst>
                                      </p:cBhvr>
                                      <p:tavLst>
                                        <p:tav tm="0">
                                          <p:val>
                                            <p:fltVal val="0"/>
                                          </p:val>
                                        </p:tav>
                                        <p:tav tm="100000">
                                          <p:val>
                                            <p:fltVal val="90"/>
                                          </p:val>
                                        </p:tav>
                                      </p:tavLst>
                                    </p:anim>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Beispiel 4</a:t>
            </a:r>
            <a:endParaRPr lang="de-CH" dirty="0">
              <a:effectLst>
                <a:outerShdw blurRad="38100" dist="38100" dir="2700000" algn="tl">
                  <a:srgbClr val="000000">
                    <a:alpha val="43137"/>
                  </a:srgbClr>
                </a:outerShdw>
              </a:effectLst>
            </a:endParaRPr>
          </a:p>
        </p:txBody>
      </p:sp>
      <p:sp>
        <p:nvSpPr>
          <p:cNvPr id="54277" name="Textfeld 4"/>
          <p:cNvSpPr txBox="1">
            <a:spLocks noChangeArrowheads="1"/>
          </p:cNvSpPr>
          <p:nvPr/>
        </p:nvSpPr>
        <p:spPr bwMode="auto">
          <a:xfrm>
            <a:off x="468313" y="1125538"/>
            <a:ext cx="8135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CH" dirty="0" smtClean="0">
                <a:latin typeface="+mn-lt"/>
              </a:rPr>
              <a:t>Sie können sich voll und ganz mit der Politik der Partei A identifizieren. Ihre kompetente Arbeitskollegin Regine Rast kandidiert für die Partei B. Sie möchten einerseits Frau Rast unterstützen, andererseits aber auch Listenstimmen für Ihre Lieblingspartei generieren.</a:t>
            </a:r>
            <a:endParaRPr lang="de-CH" dirty="0">
              <a:latin typeface="+mn-lt"/>
            </a:endParaRPr>
          </a:p>
        </p:txBody>
      </p:sp>
      <p:sp>
        <p:nvSpPr>
          <p:cNvPr id="10" name="Textfeld 9"/>
          <p:cNvSpPr txBox="1">
            <a:spLocks noChangeArrowheads="1"/>
          </p:cNvSpPr>
          <p:nvPr/>
        </p:nvSpPr>
        <p:spPr bwMode="auto">
          <a:xfrm>
            <a:off x="539108" y="2763043"/>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4000" b="1" dirty="0" smtClean="0">
                <a:solidFill>
                  <a:srgbClr val="FF0000"/>
                </a:solidFill>
                <a:latin typeface="Calibri" pitchFamily="34" charset="0"/>
              </a:rPr>
              <a:t>Panaschieren</a:t>
            </a:r>
            <a:endParaRPr lang="de-CH" sz="4000" b="1" dirty="0">
              <a:solidFill>
                <a:srgbClr val="FF0000"/>
              </a:solidFill>
              <a:latin typeface="Calibri" pitchFamily="34" charset="0"/>
            </a:endParaRPr>
          </a:p>
        </p:txBody>
      </p:sp>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827584" y="2348880"/>
            <a:ext cx="2963428" cy="39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Gerade Verbindung 11"/>
          <p:cNvCxnSpPr/>
          <p:nvPr/>
        </p:nvCxnSpPr>
        <p:spPr>
          <a:xfrm>
            <a:off x="899592" y="5661248"/>
            <a:ext cx="18722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1475656" y="5805264"/>
            <a:ext cx="20882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7584" y="5333146"/>
            <a:ext cx="2520280" cy="400110"/>
          </a:xfrm>
          <a:prstGeom prst="rect">
            <a:avLst/>
          </a:prstGeom>
          <a:noFill/>
        </p:spPr>
        <p:txBody>
          <a:bodyPr wrap="square" rtlCol="0">
            <a:spAutoFit/>
          </a:bodyPr>
          <a:lstStyle/>
          <a:p>
            <a:r>
              <a:rPr lang="de-CH" sz="2000" dirty="0" smtClean="0">
                <a:latin typeface="Freestyle Script" pitchFamily="66" charset="0"/>
              </a:rPr>
              <a:t>10102     Regine Rast</a:t>
            </a:r>
            <a:endParaRPr lang="de-CH" sz="2000" dirty="0">
              <a:latin typeface="Freestyle Script" pitchFamily="66" charset="0"/>
            </a:endParaRPr>
          </a:p>
        </p:txBody>
      </p:sp>
      <p:sp>
        <p:nvSpPr>
          <p:cNvPr id="15" name="Abgerundetes Rechteck 14"/>
          <p:cNvSpPr/>
          <p:nvPr/>
        </p:nvSpPr>
        <p:spPr>
          <a:xfrm>
            <a:off x="5148064" y="1988840"/>
            <a:ext cx="3456507" cy="426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de-CH" sz="1600" b="1" dirty="0" smtClean="0">
                <a:latin typeface="Calibri" pitchFamily="34" charset="0"/>
              </a:rPr>
              <a:t>Panaschieren</a:t>
            </a:r>
          </a:p>
          <a:p>
            <a:pPr algn="just" eaLnBrk="1" hangingPunct="1"/>
            <a:endParaRPr lang="de-CH" sz="1600" dirty="0" smtClean="0">
              <a:latin typeface="Calibri" pitchFamily="34" charset="0"/>
            </a:endParaRPr>
          </a:p>
          <a:p>
            <a:pPr algn="just" eaLnBrk="1" hangingPunct="1"/>
            <a:r>
              <a:rPr lang="de-CH" sz="1600" dirty="0" smtClean="0">
                <a:latin typeface="Calibri" pitchFamily="34" charset="0"/>
              </a:rPr>
              <a:t>Die Listen dürfen panaschiert, d.h. gemischt werden. Somit stehen auf einer Parteiliste auch Kandidierende, welche nicht dieser Partei angehören. </a:t>
            </a:r>
          </a:p>
          <a:p>
            <a:pPr algn="just"/>
            <a:endParaRPr lang="de-CH" sz="1600" dirty="0" smtClean="0">
              <a:latin typeface="Calibri" pitchFamily="34" charset="0"/>
            </a:endParaRPr>
          </a:p>
          <a:p>
            <a:pPr algn="just"/>
            <a:r>
              <a:rPr lang="de-CH" sz="1600" dirty="0" smtClean="0">
                <a:latin typeface="Calibri" pitchFamily="34" charset="0"/>
              </a:rPr>
              <a:t>Dadurch erhält Regine Rast sowie auch ihre Partei, die Partei B, je eine Stimme, die restlichen Stimmen gehen an die Partei A resp. deren Kandidierende.</a:t>
            </a:r>
          </a:p>
          <a:p>
            <a:pPr algn="ct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 calcmode="lin" valueType="num">
                                      <p:cBhvr>
                                        <p:cTn id="16" dur="500"/>
                                        <p:tgtEl>
                                          <p:spTgt spid="10"/>
                                        </p:tgtEl>
                                        <p:attrNameLst>
                                          <p:attrName>style.rotation</p:attrName>
                                        </p:attrNameLst>
                                      </p:cBhvr>
                                      <p:tavLst>
                                        <p:tav tm="0">
                                          <p:val>
                                            <p:fltVal val="0"/>
                                          </p:val>
                                        </p:tav>
                                        <p:tav tm="100000">
                                          <p:val>
                                            <p:fltVal val="90"/>
                                          </p:val>
                                        </p:tav>
                                      </p:tavLst>
                                    </p:anim>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827584" y="2348880"/>
            <a:ext cx="2963428" cy="39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Beispiel 5</a:t>
            </a:r>
            <a:endParaRPr lang="de-CH" dirty="0">
              <a:effectLst>
                <a:outerShdw blurRad="38100" dist="38100" dir="2700000" algn="tl">
                  <a:srgbClr val="000000">
                    <a:alpha val="43137"/>
                  </a:srgbClr>
                </a:outerShdw>
              </a:effectLst>
            </a:endParaRPr>
          </a:p>
        </p:txBody>
      </p:sp>
      <p:sp>
        <p:nvSpPr>
          <p:cNvPr id="55299" name="Textfeld 2"/>
          <p:cNvSpPr txBox="1">
            <a:spLocks noChangeArrowheads="1"/>
          </p:cNvSpPr>
          <p:nvPr/>
        </p:nvSpPr>
        <p:spPr bwMode="auto">
          <a:xfrm>
            <a:off x="468313" y="1341438"/>
            <a:ext cx="8135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CH" dirty="0" smtClean="0">
                <a:latin typeface="+mj-lt"/>
              </a:rPr>
              <a:t>Sie haben kürzlich ein Radiointerview mit Fritz Muster, Mitglied der Partei A, gehört. Seine Argumente überzeugten Sie so sehr, dass Sie nicht nur seine Partei unterstützen möchten, sondern gerade auch ihm selber möglichst viele Stimmen geben wollen.</a:t>
            </a:r>
            <a:endParaRPr lang="de-CH" dirty="0">
              <a:latin typeface="+mj-lt"/>
            </a:endParaRPr>
          </a:p>
        </p:txBody>
      </p:sp>
      <p:sp>
        <p:nvSpPr>
          <p:cNvPr id="11" name="Textfeld 10"/>
          <p:cNvSpPr txBox="1">
            <a:spLocks noChangeArrowheads="1"/>
          </p:cNvSpPr>
          <p:nvPr/>
        </p:nvSpPr>
        <p:spPr bwMode="auto">
          <a:xfrm>
            <a:off x="900931" y="4293096"/>
            <a:ext cx="417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sz="2000" dirty="0" smtClean="0">
                <a:latin typeface="Freestyle Script" pitchFamily="66" charset="0"/>
              </a:rPr>
              <a:t>10001     Fritz </a:t>
            </a:r>
            <a:r>
              <a:rPr lang="de-CH" sz="2000" dirty="0">
                <a:latin typeface="Freestyle Script" pitchFamily="66" charset="0"/>
              </a:rPr>
              <a:t>Muster</a:t>
            </a:r>
          </a:p>
        </p:txBody>
      </p:sp>
      <p:sp>
        <p:nvSpPr>
          <p:cNvPr id="12" name="Textfeld 11"/>
          <p:cNvSpPr txBox="1">
            <a:spLocks noChangeArrowheads="1"/>
          </p:cNvSpPr>
          <p:nvPr/>
        </p:nvSpPr>
        <p:spPr bwMode="auto">
          <a:xfrm>
            <a:off x="563545" y="2918062"/>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4000" b="1" dirty="0" smtClean="0">
                <a:solidFill>
                  <a:srgbClr val="FF0000"/>
                </a:solidFill>
                <a:latin typeface="Calibri" pitchFamily="34" charset="0"/>
              </a:rPr>
              <a:t>Kumulieren</a:t>
            </a:r>
            <a:endParaRPr lang="de-CH" sz="4000" b="1" dirty="0">
              <a:solidFill>
                <a:srgbClr val="FF0000"/>
              </a:solidFill>
              <a:latin typeface="Calibri" pitchFamily="34" charset="0"/>
            </a:endParaRPr>
          </a:p>
        </p:txBody>
      </p:sp>
      <p:cxnSp>
        <p:nvCxnSpPr>
          <p:cNvPr id="14" name="Gerade Verbindung 13"/>
          <p:cNvCxnSpPr/>
          <p:nvPr/>
        </p:nvCxnSpPr>
        <p:spPr>
          <a:xfrm>
            <a:off x="971600" y="4653136"/>
            <a:ext cx="266429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547664" y="4797152"/>
            <a:ext cx="20882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bgerundetes Rechteck 15"/>
          <p:cNvSpPr/>
          <p:nvPr/>
        </p:nvSpPr>
        <p:spPr>
          <a:xfrm>
            <a:off x="4932040" y="2348880"/>
            <a:ext cx="4032571"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de-CH" sz="1600" b="1" dirty="0" smtClean="0">
                <a:latin typeface="Calibri" pitchFamily="34" charset="0"/>
              </a:rPr>
              <a:t>Kumulieren</a:t>
            </a:r>
          </a:p>
          <a:p>
            <a:pPr algn="just" eaLnBrk="1" hangingPunct="1"/>
            <a:endParaRPr lang="de-CH" sz="1600" b="1" dirty="0" smtClean="0">
              <a:latin typeface="Calibri" pitchFamily="34" charset="0"/>
            </a:endParaRPr>
          </a:p>
          <a:p>
            <a:pPr algn="just" eaLnBrk="1" hangingPunct="1"/>
            <a:r>
              <a:rPr lang="de-CH" sz="1600" dirty="0" smtClean="0">
                <a:latin typeface="Calibri" pitchFamily="34" charset="0"/>
              </a:rPr>
              <a:t>Eine Person darf maximal zweimal aufgeschrieben werden. Allerdings darf ein bestimmtes Maximum von Personen auf dem Wahlzettel (vorgedruckte Linien oder Anzahl vorgedruckte Namen) nicht überschritten werden.</a:t>
            </a:r>
          </a:p>
          <a:p>
            <a:pPr algn="just" eaLnBrk="1" hangingPunct="1"/>
            <a:endParaRPr lang="de-CH" sz="1600" dirty="0" smtClean="0">
              <a:latin typeface="Calibri" pitchFamily="34" charset="0"/>
            </a:endParaRPr>
          </a:p>
          <a:p>
            <a:pPr algn="just"/>
            <a:r>
              <a:rPr lang="de-CH" sz="1600" dirty="0" smtClean="0">
                <a:latin typeface="Calibri" pitchFamily="34" charset="0"/>
              </a:rPr>
              <a:t>Somit erhält Fritz Muster 2 Stimmen, alle weiteren Personen auf der Liste - bis auf Max Meier - eine Stimme, und die Partei A erhält wiederum 5 Listenstimmen.</a:t>
            </a:r>
          </a:p>
          <a:p>
            <a:pPr algn="ct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grpId="1"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 calcmode="lin" valueType="num">
                                      <p:cBhvr>
                                        <p:cTn id="16" dur="500"/>
                                        <p:tgtEl>
                                          <p:spTgt spid="12"/>
                                        </p:tgtEl>
                                        <p:attrNameLst>
                                          <p:attrName>style.rotation</p:attrName>
                                        </p:attrNameLst>
                                      </p:cBhvr>
                                      <p:tavLst>
                                        <p:tav tm="0">
                                          <p:val>
                                            <p:fltVal val="0"/>
                                          </p:val>
                                        </p:tav>
                                        <p:tav tm="100000">
                                          <p:val>
                                            <p:fltVal val="90"/>
                                          </p:val>
                                        </p:tav>
                                      </p:tavLst>
                                    </p:anim>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4" name="Textfeld 3"/>
          <p:cNvSpPr txBox="1">
            <a:spLocks noChangeArrowheads="1"/>
          </p:cNvSpPr>
          <p:nvPr/>
        </p:nvSpPr>
        <p:spPr bwMode="auto">
          <a:xfrm>
            <a:off x="743626" y="1786805"/>
            <a:ext cx="75612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just"/>
            <a:r>
              <a:rPr lang="de-CH" sz="1600" dirty="0">
                <a:latin typeface="Calibri" pitchFamily="34" charset="0"/>
              </a:rPr>
              <a:t>	</a:t>
            </a:r>
            <a:r>
              <a:rPr lang="de-CH" sz="2000" dirty="0" smtClean="0">
                <a:latin typeface="+mj-lt"/>
              </a:rPr>
              <a:t>Und jetzt sind Sie dran! Schneiden </a:t>
            </a:r>
            <a:r>
              <a:rPr lang="de-CH" sz="2000" dirty="0">
                <a:latin typeface="+mj-lt"/>
              </a:rPr>
              <a:t>Sie die Beispielswahlzettel (Seite 15) </a:t>
            </a:r>
            <a:r>
              <a:rPr lang="de-CH" sz="2000" dirty="0" smtClean="0">
                <a:latin typeface="+mj-lt"/>
              </a:rPr>
              <a:t>aus </a:t>
            </a:r>
            <a:r>
              <a:rPr lang="de-CH" sz="2000" dirty="0">
                <a:latin typeface="+mj-lt"/>
              </a:rPr>
              <a:t>und überlegen Sie sich für jede Strategie, welchen Wahlzettel mit welchen Veränderungen und Anpassungen Sie einlegen würden. Die Veränderungen und Anpassungen können Sie direkt auf den Wahlzetteln durchführen.</a:t>
            </a:r>
          </a:p>
        </p:txBody>
      </p:sp>
      <p:pic>
        <p:nvPicPr>
          <p:cNvPr id="5" name="Grafik 4" descr="C:\Users\Lea Hungerbühler\AppData\Local\Microsoft\Windows\Temporary Internet Files\Content.IE5\OP0CI94B\MC9002936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628800"/>
            <a:ext cx="792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284984"/>
            <a:ext cx="1944216" cy="2683018"/>
          </a:xfrm>
          <a:prstGeom prst="rect">
            <a:avLst/>
          </a:prstGeom>
        </p:spPr>
      </p:pic>
    </p:spTree>
    <p:extLst>
      <p:ext uri="{BB962C8B-B14F-4D97-AF65-F5344CB8AC3E}">
        <p14:creationId xmlns:p14="http://schemas.microsoft.com/office/powerpoint/2010/main" val="268331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buFont typeface="+mj-lt"/>
              <a:buAutoNum type="alphaLcPeriod"/>
            </a:pPr>
            <a:r>
              <a:rPr lang="de-CH" sz="1800" dirty="0"/>
              <a:t>Partei A hat Sie am meisten überzeugt, weshalb Sie sich für diese Liste entscheiden.</a:t>
            </a:r>
            <a:endParaRPr lang="de-CH" sz="1800" dirty="0" smtClean="0"/>
          </a:p>
          <a:p>
            <a:pPr marL="0" indent="0">
              <a:buNone/>
            </a:pPr>
            <a:endParaRPr lang="de-CH" sz="1800" dirty="0"/>
          </a:p>
        </p:txBody>
      </p:sp>
      <p:pic>
        <p:nvPicPr>
          <p:cNvPr id="1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2627784" y="2204864"/>
            <a:ext cx="2963428" cy="39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3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2987824" y="2415333"/>
            <a:ext cx="2963428" cy="392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buFont typeface="+mj-lt"/>
              <a:buAutoNum type="alphaLcPeriod" startAt="2"/>
            </a:pPr>
            <a:r>
              <a:rPr lang="de-CH" sz="1800" dirty="0" smtClean="0"/>
              <a:t>Sabine </a:t>
            </a:r>
            <a:r>
              <a:rPr lang="de-CH" sz="1800" dirty="0"/>
              <a:t>Schaffner (Kandidatin der Partei A) ist in Ihrem Volleyball Club und ist Ihnen unsympathisch, weshalb Sie sie nicht wählen wollen. Ihre Partei möchten Sie aber trotzdem unterstützen. 	</a:t>
            </a:r>
          </a:p>
        </p:txBody>
      </p:sp>
      <p:cxnSp>
        <p:nvCxnSpPr>
          <p:cNvPr id="5" name="Gerade Verbindung 4"/>
          <p:cNvCxnSpPr/>
          <p:nvPr/>
        </p:nvCxnSpPr>
        <p:spPr>
          <a:xfrm>
            <a:off x="3085181" y="4221088"/>
            <a:ext cx="2160240"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3800332" y="4393185"/>
            <a:ext cx="158417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buFont typeface="+mj-lt"/>
              <a:buAutoNum type="alphaLcPeriod" startAt="3"/>
            </a:pPr>
            <a:r>
              <a:rPr lang="de-CH" sz="1800" dirty="0" smtClean="0"/>
              <a:t>Nach </a:t>
            </a:r>
            <a:r>
              <a:rPr lang="de-CH" sz="1800" dirty="0"/>
              <a:t>intensiver Zeitungslektüre haben Sie festgestellt, dass sich folgende Personen für Ihr Anliegen, die Schulzeit zu verkürzen, einsetzen möchten: Sabine Schaffner und Max Meier der Partei A, Manuel Mangold und Sarah </a:t>
            </a:r>
            <a:r>
              <a:rPr lang="de-CH" sz="1800" dirty="0" err="1"/>
              <a:t>Surer</a:t>
            </a:r>
            <a:r>
              <a:rPr lang="de-CH" sz="1800" dirty="0"/>
              <a:t> der Partei B sowie Tina Tillmann der Partei C</a:t>
            </a:r>
            <a:r>
              <a:rPr lang="de-CH" sz="1800" dirty="0" smtClean="0"/>
              <a:t>.</a:t>
            </a:r>
          </a:p>
          <a:p>
            <a:pPr marL="0" indent="0">
              <a:buNone/>
            </a:pPr>
            <a:r>
              <a:rPr lang="de-CH" sz="1800" dirty="0"/>
              <a:t>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792396"/>
            <a:ext cx="2581544" cy="34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054460" y="4278716"/>
            <a:ext cx="2160240" cy="338554"/>
          </a:xfrm>
          <a:prstGeom prst="rect">
            <a:avLst/>
          </a:prstGeom>
          <a:noFill/>
        </p:spPr>
        <p:txBody>
          <a:bodyPr wrap="square" rtlCol="0">
            <a:spAutoFit/>
          </a:bodyPr>
          <a:lstStyle/>
          <a:p>
            <a:r>
              <a:rPr lang="de-CH" sz="1600" dirty="0" smtClean="0">
                <a:latin typeface="Freestyle Script" pitchFamily="66" charset="0"/>
              </a:rPr>
              <a:t>10002	  Sabine Schaffner</a:t>
            </a:r>
            <a:endParaRPr lang="de-CH" sz="1600" dirty="0">
              <a:latin typeface="Freestyle Script" pitchFamily="66" charset="0"/>
            </a:endParaRPr>
          </a:p>
        </p:txBody>
      </p:sp>
      <p:sp>
        <p:nvSpPr>
          <p:cNvPr id="6" name="Textfeld 5"/>
          <p:cNvSpPr txBox="1"/>
          <p:nvPr/>
        </p:nvSpPr>
        <p:spPr>
          <a:xfrm>
            <a:off x="3036649" y="4558695"/>
            <a:ext cx="2160240" cy="338554"/>
          </a:xfrm>
          <a:prstGeom prst="rect">
            <a:avLst/>
          </a:prstGeom>
          <a:noFill/>
        </p:spPr>
        <p:txBody>
          <a:bodyPr wrap="square" rtlCol="0">
            <a:spAutoFit/>
          </a:bodyPr>
          <a:lstStyle/>
          <a:p>
            <a:r>
              <a:rPr lang="de-CH" sz="1600" dirty="0" smtClean="0">
                <a:latin typeface="Freestyle Script" pitchFamily="66" charset="0"/>
              </a:rPr>
              <a:t>10003	  Max Meier</a:t>
            </a:r>
            <a:endParaRPr lang="de-CH" sz="1600" dirty="0">
              <a:latin typeface="Freestyle Script" pitchFamily="66" charset="0"/>
            </a:endParaRPr>
          </a:p>
        </p:txBody>
      </p:sp>
      <p:sp>
        <p:nvSpPr>
          <p:cNvPr id="7" name="Textfeld 6"/>
          <p:cNvSpPr txBox="1"/>
          <p:nvPr/>
        </p:nvSpPr>
        <p:spPr>
          <a:xfrm>
            <a:off x="3012212" y="4842825"/>
            <a:ext cx="2160240" cy="338554"/>
          </a:xfrm>
          <a:prstGeom prst="rect">
            <a:avLst/>
          </a:prstGeom>
          <a:noFill/>
        </p:spPr>
        <p:txBody>
          <a:bodyPr wrap="square" rtlCol="0">
            <a:spAutoFit/>
          </a:bodyPr>
          <a:lstStyle/>
          <a:p>
            <a:r>
              <a:rPr lang="de-CH" sz="1600" dirty="0" smtClean="0">
                <a:latin typeface="Freestyle Script" pitchFamily="66" charset="0"/>
              </a:rPr>
              <a:t>10103	  Manuel Mangold</a:t>
            </a:r>
            <a:endParaRPr lang="de-CH" sz="1600" dirty="0">
              <a:latin typeface="Freestyle Script" pitchFamily="66" charset="0"/>
            </a:endParaRPr>
          </a:p>
        </p:txBody>
      </p:sp>
      <p:sp>
        <p:nvSpPr>
          <p:cNvPr id="8" name="Textfeld 7"/>
          <p:cNvSpPr txBox="1"/>
          <p:nvPr/>
        </p:nvSpPr>
        <p:spPr>
          <a:xfrm>
            <a:off x="2976591" y="5176042"/>
            <a:ext cx="2160240" cy="338554"/>
          </a:xfrm>
          <a:prstGeom prst="rect">
            <a:avLst/>
          </a:prstGeom>
          <a:noFill/>
        </p:spPr>
        <p:txBody>
          <a:bodyPr wrap="square" rtlCol="0">
            <a:spAutoFit/>
          </a:bodyPr>
          <a:lstStyle/>
          <a:p>
            <a:r>
              <a:rPr lang="de-CH" sz="1600" dirty="0" smtClean="0">
                <a:latin typeface="Freestyle Script" pitchFamily="66" charset="0"/>
              </a:rPr>
              <a:t>10105	   Sarah </a:t>
            </a:r>
            <a:r>
              <a:rPr lang="de-CH" sz="1600" dirty="0" err="1" smtClean="0">
                <a:latin typeface="Freestyle Script" pitchFamily="66" charset="0"/>
              </a:rPr>
              <a:t>Surer</a:t>
            </a:r>
            <a:endParaRPr lang="de-CH" sz="1600" dirty="0">
              <a:latin typeface="Freestyle Script" pitchFamily="66" charset="0"/>
            </a:endParaRPr>
          </a:p>
        </p:txBody>
      </p:sp>
      <p:sp>
        <p:nvSpPr>
          <p:cNvPr id="9" name="Textfeld 8"/>
          <p:cNvSpPr txBox="1"/>
          <p:nvPr/>
        </p:nvSpPr>
        <p:spPr>
          <a:xfrm>
            <a:off x="2976591" y="5514596"/>
            <a:ext cx="2160240" cy="338554"/>
          </a:xfrm>
          <a:prstGeom prst="rect">
            <a:avLst/>
          </a:prstGeom>
          <a:noFill/>
        </p:spPr>
        <p:txBody>
          <a:bodyPr wrap="square" rtlCol="0">
            <a:spAutoFit/>
          </a:bodyPr>
          <a:lstStyle/>
          <a:p>
            <a:r>
              <a:rPr lang="de-CH" sz="1600" dirty="0" smtClean="0">
                <a:latin typeface="Freestyle Script" pitchFamily="66" charset="0"/>
              </a:rPr>
              <a:t>10204	    Tina Tillmann</a:t>
            </a:r>
            <a:endParaRPr lang="de-CH" sz="1600" dirty="0">
              <a:latin typeface="Freestyle Script" pitchFamily="66" charset="0"/>
            </a:endParaRPr>
          </a:p>
        </p:txBody>
      </p:sp>
      <p:sp>
        <p:nvSpPr>
          <p:cNvPr id="11" name="Abgerundetes Rechteck 10"/>
          <p:cNvSpPr/>
          <p:nvPr/>
        </p:nvSpPr>
        <p:spPr>
          <a:xfrm>
            <a:off x="6012160" y="2564904"/>
            <a:ext cx="2232248" cy="1212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smtClean="0"/>
              <a:t>Falls Sie nicht alle Plätze auf der Liste füllen möchten, so können Sie eine Listennummer angeben. Diese Partei erhält dann die Listenstimmen der leeren Plätze.</a:t>
            </a:r>
            <a:endParaRPr lang="de-CH" sz="1200" dirty="0"/>
          </a:p>
        </p:txBody>
      </p:sp>
      <p:cxnSp>
        <p:nvCxnSpPr>
          <p:cNvPr id="15" name="Gerade Verbindung mit Pfeil 14"/>
          <p:cNvCxnSpPr/>
          <p:nvPr/>
        </p:nvCxnSpPr>
        <p:spPr>
          <a:xfrm flipH="1">
            <a:off x="5136831" y="2996952"/>
            <a:ext cx="875329"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5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3131840" y="3045594"/>
            <a:ext cx="2520280" cy="333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buFont typeface="+mj-lt"/>
              <a:buAutoNum type="alphaLcPeriod" startAt="4"/>
            </a:pPr>
            <a:r>
              <a:rPr lang="de-CH" sz="1800" dirty="0" smtClean="0"/>
              <a:t>Dank </a:t>
            </a:r>
            <a:r>
              <a:rPr lang="de-CH" sz="1800" dirty="0"/>
              <a:t>der Online-Wahlhilfe haben Sie gesehen, dass Lara Muster-Müller sich für die Strasse einsetzt, welche Ihnen den Schulweg um 30 Minuten verkürzen würde. Sie entscheiden sich deshalb, ihre Partei und sie insbesondere zu unterstützen. Fritz Muster ist Ihnen unsympathisch, weshalb Sie ihn nicht wählen möchten, obwohl er Ihrer Lieblingspartei angehört.		</a:t>
            </a:r>
          </a:p>
        </p:txBody>
      </p:sp>
      <p:cxnSp>
        <p:nvCxnSpPr>
          <p:cNvPr id="6" name="Gerade Verbindung 5"/>
          <p:cNvCxnSpPr/>
          <p:nvPr/>
        </p:nvCxnSpPr>
        <p:spPr>
          <a:xfrm>
            <a:off x="3203848" y="4149080"/>
            <a:ext cx="1728192"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707904" y="4293096"/>
            <a:ext cx="1368152"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203848" y="3810526"/>
            <a:ext cx="2520280" cy="338554"/>
          </a:xfrm>
          <a:prstGeom prst="rect">
            <a:avLst/>
          </a:prstGeom>
          <a:noFill/>
        </p:spPr>
        <p:txBody>
          <a:bodyPr wrap="square" rtlCol="0">
            <a:spAutoFit/>
          </a:bodyPr>
          <a:lstStyle/>
          <a:p>
            <a:r>
              <a:rPr lang="de-CH" sz="1600" dirty="0" smtClean="0">
                <a:latin typeface="Freestyle Script" pitchFamily="66" charset="0"/>
              </a:rPr>
              <a:t>10004     Lara Muster-Müller</a:t>
            </a:r>
            <a:endParaRPr lang="de-CH" sz="1600" dirty="0">
              <a:latin typeface="Freestyle Script" pitchFamily="66" charset="0"/>
            </a:endParaRPr>
          </a:p>
        </p:txBody>
      </p:sp>
    </p:spTree>
    <p:extLst>
      <p:ext uri="{BB962C8B-B14F-4D97-AF65-F5344CB8AC3E}">
        <p14:creationId xmlns:p14="http://schemas.microsoft.com/office/powerpoint/2010/main" val="29001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mj-lt"/>
              <a:buAutoNum type="alphaLcPeriod" startAt="5"/>
            </a:pPr>
            <a:r>
              <a:rPr lang="de-CH" sz="1800" dirty="0" smtClean="0"/>
              <a:t>Manuel </a:t>
            </a:r>
            <a:r>
              <a:rPr lang="de-CH" sz="1800" dirty="0"/>
              <a:t>Mangold ist Ihr Nachbar und bei der Partei B. Sie wollen ihn trotz der Entscheidung für Partei C ebenfalls wählen. Sie kommen so gut mit ihm aus, dass Sie ihn sogar gleich doppelt aufführen wollen. Im Gegensatz dazu mögen Sie Kurt Kopp und Zita Zuber überhaupt nicht, weshalb Sie diese beiden nicht unterstützen möchten.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708920"/>
            <a:ext cx="2738305" cy="362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cxnSp>
        <p:nvCxnSpPr>
          <p:cNvPr id="7" name="Gerade Verbindung 6"/>
          <p:cNvCxnSpPr/>
          <p:nvPr/>
        </p:nvCxnSpPr>
        <p:spPr>
          <a:xfrm>
            <a:off x="3059832" y="4869160"/>
            <a:ext cx="1368152"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743908" y="5013176"/>
            <a:ext cx="1692188"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059832" y="5805264"/>
            <a:ext cx="1368152"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581890" y="5949280"/>
            <a:ext cx="1692188"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059403" y="5445179"/>
            <a:ext cx="2088232" cy="369332"/>
          </a:xfrm>
          <a:prstGeom prst="rect">
            <a:avLst/>
          </a:prstGeom>
          <a:noFill/>
        </p:spPr>
        <p:txBody>
          <a:bodyPr wrap="square" rtlCol="0">
            <a:spAutoFit/>
          </a:bodyPr>
          <a:lstStyle/>
          <a:p>
            <a:r>
              <a:rPr lang="de-CH" dirty="0" smtClean="0">
                <a:latin typeface="Freestyle Script" pitchFamily="66" charset="0"/>
              </a:rPr>
              <a:t>10103   Manuel Mangold</a:t>
            </a:r>
            <a:endParaRPr lang="de-CH" dirty="0">
              <a:latin typeface="Freestyle Script" pitchFamily="66" charset="0"/>
            </a:endParaRPr>
          </a:p>
        </p:txBody>
      </p:sp>
      <p:sp>
        <p:nvSpPr>
          <p:cNvPr id="14" name="Textfeld 13"/>
          <p:cNvSpPr txBox="1"/>
          <p:nvPr/>
        </p:nvSpPr>
        <p:spPr>
          <a:xfrm>
            <a:off x="3045755" y="4509413"/>
            <a:ext cx="2088232" cy="369332"/>
          </a:xfrm>
          <a:prstGeom prst="rect">
            <a:avLst/>
          </a:prstGeom>
          <a:noFill/>
        </p:spPr>
        <p:txBody>
          <a:bodyPr wrap="square" rtlCol="0">
            <a:spAutoFit/>
          </a:bodyPr>
          <a:lstStyle/>
          <a:p>
            <a:r>
              <a:rPr lang="de-CH" dirty="0" smtClean="0">
                <a:latin typeface="Freestyle Script" pitchFamily="66" charset="0"/>
              </a:rPr>
              <a:t>10103   Manuel Mangold</a:t>
            </a:r>
            <a:endParaRPr lang="de-CH" dirty="0">
              <a:latin typeface="Freestyle Script" pitchFamily="66" charset="0"/>
            </a:endParaRPr>
          </a:p>
        </p:txBody>
      </p:sp>
    </p:spTree>
    <p:extLst>
      <p:ext uri="{BB962C8B-B14F-4D97-AF65-F5344CB8AC3E}">
        <p14:creationId xmlns:p14="http://schemas.microsoft.com/office/powerpoint/2010/main" val="1055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CH" dirty="0" smtClean="0">
                <a:effectLst>
                  <a:outerShdw blurRad="38100" dist="38100" dir="2700000" algn="tl">
                    <a:srgbClr val="000000">
                      <a:alpha val="43137"/>
                    </a:srgbClr>
                  </a:outerShdw>
                </a:effectLst>
              </a:rPr>
              <a:t>Kantonale Ebene</a:t>
            </a:r>
            <a:endParaRPr lang="de-CH" dirty="0">
              <a:effectLst>
                <a:outerShdw blurRad="38100" dist="38100" dir="2700000" algn="tl">
                  <a:srgbClr val="000000">
                    <a:alpha val="43137"/>
                  </a:srgbClr>
                </a:outerShdw>
              </a:effectLst>
            </a:endParaRPr>
          </a:p>
        </p:txBody>
      </p:sp>
      <p:sp>
        <p:nvSpPr>
          <p:cNvPr id="6" name="Rechteck 5"/>
          <p:cNvSpPr/>
          <p:nvPr/>
        </p:nvSpPr>
        <p:spPr>
          <a:xfrm>
            <a:off x="457200" y="1500188"/>
            <a:ext cx="2743200" cy="2798762"/>
          </a:xfrm>
          <a:prstGeom prst="rect">
            <a:avLst/>
          </a:prstGeom>
          <a:solidFill>
            <a:schemeClr val="tx1">
              <a:lumMod val="65000"/>
              <a:lumOff val="35000"/>
            </a:schemeClr>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de-CH"/>
          </a:p>
        </p:txBody>
      </p:sp>
      <p:sp>
        <p:nvSpPr>
          <p:cNvPr id="7" name="Rechteck 6"/>
          <p:cNvSpPr/>
          <p:nvPr/>
        </p:nvSpPr>
        <p:spPr>
          <a:xfrm>
            <a:off x="5943600" y="1500188"/>
            <a:ext cx="2743200" cy="2798762"/>
          </a:xfrm>
          <a:prstGeom prst="rect">
            <a:avLst/>
          </a:prstGeom>
          <a:solidFill>
            <a:schemeClr val="bg1">
              <a:lumMod val="8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de-CH"/>
          </a:p>
        </p:txBody>
      </p:sp>
      <p:sp>
        <p:nvSpPr>
          <p:cNvPr id="8" name="Rechteck 7"/>
          <p:cNvSpPr/>
          <p:nvPr/>
        </p:nvSpPr>
        <p:spPr>
          <a:xfrm>
            <a:off x="3200400" y="1500188"/>
            <a:ext cx="2743200" cy="2798762"/>
          </a:xfrm>
          <a:prstGeom prst="rect">
            <a:avLst/>
          </a:prstGeom>
          <a:solidFill>
            <a:schemeClr val="tx1">
              <a:lumMod val="50000"/>
              <a:lumOff val="50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CH"/>
          </a:p>
        </p:txBody>
      </p:sp>
      <p:sp>
        <p:nvSpPr>
          <p:cNvPr id="9" name="Rechteck 8"/>
          <p:cNvSpPr/>
          <p:nvPr/>
        </p:nvSpPr>
        <p:spPr>
          <a:xfrm>
            <a:off x="457200" y="4298950"/>
            <a:ext cx="8229600" cy="1273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sz="2400" b="1" dirty="0">
                <a:solidFill>
                  <a:schemeClr val="tx1"/>
                </a:solidFill>
              </a:rPr>
              <a:t>Volk</a:t>
            </a:r>
          </a:p>
          <a:p>
            <a:pPr algn="ctr" fontAlgn="auto">
              <a:spcBef>
                <a:spcPts val="0"/>
              </a:spcBef>
              <a:spcAft>
                <a:spcPts val="0"/>
              </a:spcAft>
              <a:defRPr/>
            </a:pPr>
            <a:r>
              <a:rPr lang="de-CH" sz="2400" dirty="0">
                <a:solidFill>
                  <a:schemeClr val="tx1"/>
                </a:solidFill>
              </a:rPr>
              <a:t>Bestimmt die Politik in einer direkten Demokratie mittels Volksentscheiden (Initiative und Referendum) und Wahlen.</a:t>
            </a:r>
          </a:p>
          <a:p>
            <a:pPr algn="ctr" fontAlgn="auto">
              <a:spcBef>
                <a:spcPts val="0"/>
              </a:spcBef>
              <a:spcAft>
                <a:spcPts val="0"/>
              </a:spcAft>
              <a:defRPr/>
            </a:pPr>
            <a:endParaRPr lang="de-CH" dirty="0"/>
          </a:p>
        </p:txBody>
      </p:sp>
      <p:sp>
        <p:nvSpPr>
          <p:cNvPr id="10" name="Textfeld 9"/>
          <p:cNvSpPr txBox="1">
            <a:spLocks noChangeArrowheads="1"/>
          </p:cNvSpPr>
          <p:nvPr/>
        </p:nvSpPr>
        <p:spPr bwMode="auto">
          <a:xfrm>
            <a:off x="457200" y="1500188"/>
            <a:ext cx="2743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dirty="0">
                <a:latin typeface="Calibri" pitchFamily="34" charset="0"/>
              </a:rPr>
              <a:t>Exekutive</a:t>
            </a:r>
          </a:p>
          <a:p>
            <a:pPr algn="ctr" eaLnBrk="1" hangingPunct="1"/>
            <a:r>
              <a:rPr lang="de-CH" sz="2400" dirty="0">
                <a:latin typeface="Calibri" pitchFamily="34" charset="0"/>
              </a:rPr>
              <a:t>= ausführende Gewalt</a:t>
            </a:r>
          </a:p>
          <a:p>
            <a:pPr algn="ctr" eaLnBrk="1" hangingPunct="1"/>
            <a:endParaRPr lang="de-CH" sz="2400" dirty="0">
              <a:latin typeface="Calibri" pitchFamily="34" charset="0"/>
            </a:endParaRPr>
          </a:p>
          <a:p>
            <a:pPr algn="ctr" eaLnBrk="1" hangingPunct="1"/>
            <a:r>
              <a:rPr lang="de-CH" sz="2400" dirty="0">
                <a:latin typeface="Calibri" pitchFamily="34" charset="0"/>
              </a:rPr>
              <a:t>5 Regierungsräte</a:t>
            </a:r>
          </a:p>
          <a:p>
            <a:pPr eaLnBrk="1" hangingPunct="1"/>
            <a:endParaRPr lang="de-CH" dirty="0">
              <a:latin typeface="Calibri" pitchFamily="34" charset="0"/>
            </a:endParaRPr>
          </a:p>
        </p:txBody>
      </p:sp>
      <p:sp>
        <p:nvSpPr>
          <p:cNvPr id="11" name="Textfeld 10"/>
          <p:cNvSpPr txBox="1">
            <a:spLocks noChangeArrowheads="1"/>
          </p:cNvSpPr>
          <p:nvPr/>
        </p:nvSpPr>
        <p:spPr bwMode="auto">
          <a:xfrm>
            <a:off x="3200400" y="1500188"/>
            <a:ext cx="27400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a:latin typeface="Calibri" pitchFamily="34" charset="0"/>
              </a:rPr>
              <a:t>Legislative</a:t>
            </a:r>
          </a:p>
          <a:p>
            <a:pPr algn="ctr" eaLnBrk="1" hangingPunct="1"/>
            <a:r>
              <a:rPr lang="de-CH" sz="2400">
                <a:latin typeface="Calibri" pitchFamily="34" charset="0"/>
              </a:rPr>
              <a:t>= gesetzgebende Gewalt</a:t>
            </a:r>
          </a:p>
          <a:p>
            <a:pPr algn="ctr" eaLnBrk="1" hangingPunct="1"/>
            <a:endParaRPr lang="de-CH" sz="2400">
              <a:latin typeface="Calibri" pitchFamily="34" charset="0"/>
            </a:endParaRPr>
          </a:p>
          <a:p>
            <a:pPr algn="ctr" eaLnBrk="1" hangingPunct="1"/>
            <a:r>
              <a:rPr lang="de-CH" sz="2400">
                <a:latin typeface="Calibri" pitchFamily="34" charset="0"/>
              </a:rPr>
              <a:t>90 Landräte</a:t>
            </a:r>
          </a:p>
          <a:p>
            <a:pPr eaLnBrk="1" hangingPunct="1"/>
            <a:endParaRPr lang="de-CH">
              <a:latin typeface="Calibri" pitchFamily="34" charset="0"/>
            </a:endParaRPr>
          </a:p>
        </p:txBody>
      </p:sp>
      <p:sp>
        <p:nvSpPr>
          <p:cNvPr id="12" name="Textfeld 11"/>
          <p:cNvSpPr txBox="1">
            <a:spLocks noChangeArrowheads="1"/>
          </p:cNvSpPr>
          <p:nvPr/>
        </p:nvSpPr>
        <p:spPr bwMode="auto">
          <a:xfrm>
            <a:off x="5943600" y="1500188"/>
            <a:ext cx="2743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sz="2400" b="1">
                <a:latin typeface="Calibri" pitchFamily="34" charset="0"/>
              </a:rPr>
              <a:t>Judikative</a:t>
            </a:r>
          </a:p>
          <a:p>
            <a:pPr algn="ctr" eaLnBrk="1" hangingPunct="1"/>
            <a:r>
              <a:rPr lang="de-CH" sz="2400">
                <a:latin typeface="Calibri" pitchFamily="34" charset="0"/>
              </a:rPr>
              <a:t>= rechtsprechende Gewalt</a:t>
            </a:r>
          </a:p>
          <a:p>
            <a:pPr algn="ctr" eaLnBrk="1" hangingPunct="1"/>
            <a:endParaRPr lang="de-CH" sz="2400">
              <a:latin typeface="Calibri" pitchFamily="34" charset="0"/>
            </a:endParaRPr>
          </a:p>
          <a:p>
            <a:pPr algn="ctr" eaLnBrk="1" hangingPunct="1"/>
            <a:r>
              <a:rPr lang="de-CH" sz="2400">
                <a:latin typeface="Calibri" pitchFamily="34" charset="0"/>
              </a:rPr>
              <a:t>Kantonale Gerichte</a:t>
            </a:r>
          </a:p>
        </p:txBody>
      </p:sp>
      <p:sp>
        <p:nvSpPr>
          <p:cNvPr id="14" name="Pfeil nach rechts 13"/>
          <p:cNvSpPr/>
          <p:nvPr/>
        </p:nvSpPr>
        <p:spPr>
          <a:xfrm rot="16200000">
            <a:off x="4608513" y="3797300"/>
            <a:ext cx="863600"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15" name="Pfeil nach rechts 14"/>
          <p:cNvSpPr/>
          <p:nvPr/>
        </p:nvSpPr>
        <p:spPr>
          <a:xfrm>
            <a:off x="5651500" y="3473450"/>
            <a:ext cx="865188"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16" name="Pfeil nach rechts 15"/>
          <p:cNvSpPr/>
          <p:nvPr/>
        </p:nvSpPr>
        <p:spPr>
          <a:xfrm rot="16200000">
            <a:off x="1295400" y="3797300"/>
            <a:ext cx="863600" cy="647700"/>
          </a:xfrm>
          <a:prstGeom prst="rightArrow">
            <a:avLst>
              <a:gd name="adj1" fmla="val 36562"/>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8445" name="Grafik 18"/>
          <p:cNvPicPr>
            <a:picLocks noChangeAspect="1" noChangeArrowheads="1"/>
          </p:cNvPicPr>
          <p:nvPr/>
        </p:nvPicPr>
        <p:blipFill>
          <a:blip r:embed="rId3" cstate="print">
            <a:extLst>
              <a:ext uri="{28A0092B-C50C-407E-A947-70E740481C1C}">
                <a14:useLocalDpi xmlns:a14="http://schemas.microsoft.com/office/drawing/2010/main" val="0"/>
              </a:ext>
            </a:extLst>
          </a:blip>
          <a:srcRect b="-4216"/>
          <a:stretch>
            <a:fillRect/>
          </a:stretch>
        </p:blipFill>
        <p:spPr bwMode="auto">
          <a:xfrm>
            <a:off x="1692275" y="333375"/>
            <a:ext cx="7778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Grafik 19"/>
          <p:cNvPicPr>
            <a:picLocks noChangeAspect="1" noChangeArrowheads="1"/>
          </p:cNvPicPr>
          <p:nvPr/>
        </p:nvPicPr>
        <p:blipFill>
          <a:blip r:embed="rId3" cstate="print">
            <a:extLst>
              <a:ext uri="{28A0092B-C50C-407E-A947-70E740481C1C}">
                <a14:useLocalDpi xmlns:a14="http://schemas.microsoft.com/office/drawing/2010/main" val="0"/>
              </a:ext>
            </a:extLst>
          </a:blip>
          <a:srcRect b="-4216"/>
          <a:stretch>
            <a:fillRect/>
          </a:stretch>
        </p:blipFill>
        <p:spPr bwMode="auto">
          <a:xfrm>
            <a:off x="6659563" y="333375"/>
            <a:ext cx="77946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effectLst>
                  <a:outerShdw blurRad="38100" dist="38100" dir="2700000" algn="tl">
                    <a:srgbClr val="000000">
                      <a:alpha val="43137"/>
                    </a:srgbClr>
                  </a:outerShdw>
                </a:effectLst>
              </a:rPr>
              <a:t>Wahlzettel ausfüllen</a:t>
            </a:r>
            <a:endParaRPr lang="de-CH"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buFont typeface="+mj-lt"/>
              <a:buAutoNum type="alphaLcPeriod" startAt="6"/>
            </a:pPr>
            <a:r>
              <a:rPr lang="de-CH" sz="1800" dirty="0" smtClean="0"/>
              <a:t>Ihre </a:t>
            </a:r>
            <a:r>
              <a:rPr lang="de-CH" sz="1800" dirty="0"/>
              <a:t>Freundin, Zita Zuber, kandidiert für die Partei C. Als Mitglied derselben Partei möchten Sie diese, aber insbesondere auch Zita Zuber, unterstützen. Sie haben sich zudem entschieden, Ihrem Arbeitskollegen, Robert Roos, keine Stimmen zu geben, da Sie nach seiner Wahl mehr arbeiten müssten.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708920"/>
            <a:ext cx="2738305" cy="362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a:xfrm>
            <a:off x="3059832" y="4365104"/>
            <a:ext cx="1368152"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563888" y="4521708"/>
            <a:ext cx="194421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987824" y="4033693"/>
            <a:ext cx="2662295" cy="369332"/>
          </a:xfrm>
          <a:prstGeom prst="rect">
            <a:avLst/>
          </a:prstGeom>
          <a:noFill/>
        </p:spPr>
        <p:txBody>
          <a:bodyPr wrap="square" rtlCol="0">
            <a:spAutoFit/>
          </a:bodyPr>
          <a:lstStyle/>
          <a:p>
            <a:r>
              <a:rPr lang="de-CH" dirty="0" smtClean="0">
                <a:latin typeface="Freestyle Script" pitchFamily="66" charset="0"/>
              </a:rPr>
              <a:t>10203   Zita Zuber</a:t>
            </a:r>
            <a:endParaRPr lang="de-CH" dirty="0">
              <a:latin typeface="Freestyle Script" pitchFamily="66" charset="0"/>
            </a:endParaRPr>
          </a:p>
        </p:txBody>
      </p:sp>
    </p:spTree>
    <p:extLst>
      <p:ext uri="{BB962C8B-B14F-4D97-AF65-F5344CB8AC3E}">
        <p14:creationId xmlns:p14="http://schemas.microsoft.com/office/powerpoint/2010/main" val="16076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Politik</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ist</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lustig</a:t>
            </a:r>
            <a:endParaRPr lang="en-US" dirty="0">
              <a:effectLst>
                <a:outerShdw blurRad="38100" dist="38100" dir="2700000" algn="tl">
                  <a:srgbClr val="000000">
                    <a:alpha val="43137"/>
                  </a:srgbClr>
                </a:outerShdw>
              </a:effectLst>
            </a:endParaRPr>
          </a:p>
        </p:txBody>
      </p:sp>
      <p:sp>
        <p:nvSpPr>
          <p:cNvPr id="56324" name="Textfeld 4"/>
          <p:cNvSpPr txBox="1">
            <a:spLocks noChangeArrowheads="1"/>
          </p:cNvSpPr>
          <p:nvPr/>
        </p:nvSpPr>
        <p:spPr bwMode="auto">
          <a:xfrm>
            <a:off x="1403648" y="5704413"/>
            <a:ext cx="6912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smtClean="0">
                <a:latin typeface="Calibri" pitchFamily="34" charset="0"/>
                <a:hlinkClick r:id="rId4" action="ppaction://hlinkfile"/>
              </a:rPr>
              <a:t>Video-</a:t>
            </a:r>
            <a:r>
              <a:rPr lang="en-US" sz="1000" dirty="0" err="1" smtClean="0">
                <a:latin typeface="Calibri" pitchFamily="34" charset="0"/>
                <a:hlinkClick r:id="rId4" action="ppaction://hlinkfile"/>
              </a:rPr>
              <a:t>Datei</a:t>
            </a:r>
            <a:r>
              <a:rPr lang="en-US" sz="1000" dirty="0" smtClean="0">
                <a:latin typeface="Calibri" pitchFamily="34" charset="0"/>
                <a:hlinkClick r:id="rId4" action="ppaction://hlinkfile"/>
              </a:rPr>
              <a:t> in </a:t>
            </a:r>
            <a:r>
              <a:rPr lang="en-US" sz="1000" dirty="0" err="1" smtClean="0">
                <a:latin typeface="Calibri" pitchFamily="34" charset="0"/>
                <a:hlinkClick r:id="rId4" action="ppaction://hlinkfile"/>
              </a:rPr>
              <a:t>externem</a:t>
            </a:r>
            <a:r>
              <a:rPr lang="en-US" sz="1000" dirty="0" smtClean="0">
                <a:latin typeface="Calibri" pitchFamily="34" charset="0"/>
                <a:hlinkClick r:id="rId4" action="ppaction://hlinkfile"/>
              </a:rPr>
              <a:t> Player </a:t>
            </a:r>
            <a:r>
              <a:rPr lang="en-US" sz="1000" dirty="0" err="1" smtClean="0">
                <a:latin typeface="Calibri" pitchFamily="34" charset="0"/>
                <a:hlinkClick r:id="rId4" action="ppaction://hlinkfile"/>
              </a:rPr>
              <a:t>öffnen</a:t>
            </a:r>
            <a:r>
              <a:rPr lang="en-US" sz="1000" dirty="0" smtClean="0">
                <a:latin typeface="Calibri" pitchFamily="34" charset="0"/>
              </a:rPr>
              <a:t>	</a:t>
            </a:r>
            <a:r>
              <a:rPr lang="en-US" sz="1000" dirty="0" err="1" smtClean="0">
                <a:latin typeface="Calibri" pitchFamily="34" charset="0"/>
              </a:rPr>
              <a:t>Quelle</a:t>
            </a:r>
            <a:r>
              <a:rPr lang="en-US" sz="1000" dirty="0">
                <a:latin typeface="Calibri" pitchFamily="34" charset="0"/>
              </a:rPr>
              <a:t>: </a:t>
            </a:r>
            <a:r>
              <a:rPr lang="en-US" sz="1000" dirty="0" err="1">
                <a:latin typeface="Calibri" pitchFamily="34" charset="0"/>
              </a:rPr>
              <a:t>youtube</a:t>
            </a:r>
            <a:r>
              <a:rPr lang="en-US" sz="1000" dirty="0">
                <a:latin typeface="Calibri" pitchFamily="34" charset="0"/>
              </a:rPr>
              <a:t>, </a:t>
            </a:r>
            <a:r>
              <a:rPr lang="de-CH" sz="1000" dirty="0">
                <a:latin typeface="Calibri" pitchFamily="34" charset="0"/>
                <a:hlinkClick r:id="rId5"/>
              </a:rPr>
              <a:t>Lachanfall von Bundesrat </a:t>
            </a:r>
            <a:r>
              <a:rPr lang="de-CH" sz="1000" dirty="0" smtClean="0">
                <a:latin typeface="Calibri" pitchFamily="34" charset="0"/>
                <a:hlinkClick r:id="rId5"/>
              </a:rPr>
              <a:t>Merz,</a:t>
            </a:r>
            <a:r>
              <a:rPr lang="de-CH" sz="1000" dirty="0" smtClean="0">
                <a:latin typeface="Calibri" pitchFamily="34" charset="0"/>
              </a:rPr>
              <a:t> </a:t>
            </a:r>
            <a:r>
              <a:rPr lang="en-US" sz="1000" dirty="0" smtClean="0"/>
              <a:t>SF </a:t>
            </a:r>
            <a:r>
              <a:rPr lang="en-US" sz="1000" dirty="0" err="1" smtClean="0"/>
              <a:t>Tagesschau</a:t>
            </a:r>
            <a:r>
              <a:rPr lang="de-CH" sz="1000" dirty="0" smtClean="0">
                <a:latin typeface="Calibri" pitchFamily="34" charset="0"/>
                <a:hlinkClick r:id="rId5"/>
              </a:rPr>
              <a:t> </a:t>
            </a:r>
            <a:endParaRPr lang="de-CH" sz="1000" dirty="0">
              <a:latin typeface="Calibri" pitchFamily="34" charset="0"/>
            </a:endParaRPr>
          </a:p>
          <a:p>
            <a:pPr algn="ctr" eaLnBrk="1" hangingPunct="1"/>
            <a:endParaRPr lang="en-US" sz="1000" dirty="0">
              <a:latin typeface="Calibri" pitchFamily="34" charset="0"/>
            </a:endParaRPr>
          </a:p>
        </p:txBody>
      </p:sp>
      <p:pic>
        <p:nvPicPr>
          <p:cNvPr id="5" name="Lachanfall_von_Bundesrat_Merz.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6"/>
          <a:stretch>
            <a:fillRect/>
          </a:stretch>
        </p:blipFill>
        <p:spPr>
          <a:xfrm>
            <a:off x="546100" y="1124744"/>
            <a:ext cx="805180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Rechte</a:t>
            </a:r>
            <a:endParaRPr lang="en-US" dirty="0">
              <a:effectLst>
                <a:outerShdw blurRad="38100" dist="38100" dir="2700000" algn="tl">
                  <a:srgbClr val="000000">
                    <a:alpha val="43137"/>
                  </a:srgbClr>
                </a:outerShdw>
              </a:effectLst>
            </a:endParaRPr>
          </a:p>
        </p:txBody>
      </p:sp>
      <p:sp>
        <p:nvSpPr>
          <p:cNvPr id="57347" name="Textfeld 3"/>
          <p:cNvSpPr txBox="1">
            <a:spLocks noChangeArrowheads="1"/>
          </p:cNvSpPr>
          <p:nvPr/>
        </p:nvSpPr>
        <p:spPr bwMode="auto">
          <a:xfrm>
            <a:off x="395288" y="1484313"/>
            <a:ext cx="8497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atin typeface="Calibri" pitchFamily="34" charset="0"/>
              </a:rPr>
              <a:t>Alle Rechte vorbehalten, insbesondere das Recht auf Vervielfältigung und Verbreitung sowie Übersetzung. Kein Teil dieser Unterlagen darf in irgendeiner Form ohne schriftliche Genehmigung des Jugendrates BL und der Autorinnen reproduziert oder unter Verwendung elektronischer Systeme verarbeitet, vervielfältigt oder verbreitet werden.</a:t>
            </a:r>
          </a:p>
          <a:p>
            <a:pPr eaLnBrk="1" hangingPunct="1"/>
            <a:r>
              <a:rPr lang="de-CH">
                <a:latin typeface="Calibri" pitchFamily="34" charset="0"/>
              </a:rPr>
              <a:t>© 2010 Jugendrat BL</a:t>
            </a:r>
          </a:p>
          <a:p>
            <a:pPr eaLnBrk="1" hangingPunct="1"/>
            <a:endParaRPr lang="de-CH">
              <a:latin typeface="Calibri" pitchFamily="34" charset="0"/>
            </a:endParaRPr>
          </a:p>
          <a:p>
            <a:pPr eaLnBrk="1" hangingPunct="1"/>
            <a:r>
              <a:rPr lang="de-CH">
                <a:latin typeface="Calibri" pitchFamily="34" charset="0"/>
              </a:rPr>
              <a:t>Textbeiträge:  Lea Thommen und Lea Hungerbühler</a:t>
            </a:r>
          </a:p>
          <a:p>
            <a:pPr eaLnBrk="1" hangingPunct="1"/>
            <a:endParaRPr lang="de-CH">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Bildquellenverzeichnis</a:t>
            </a:r>
            <a:endParaRPr lang="en-US" dirty="0">
              <a:effectLst>
                <a:outerShdw blurRad="38100" dist="38100" dir="2700000" algn="tl">
                  <a:srgbClr val="000000">
                    <a:alpha val="43137"/>
                  </a:srgbClr>
                </a:outerShdw>
              </a:effectLst>
            </a:endParaRPr>
          </a:p>
        </p:txBody>
      </p:sp>
      <p:sp>
        <p:nvSpPr>
          <p:cNvPr id="58371" name="Textfeld 3"/>
          <p:cNvSpPr txBox="1">
            <a:spLocks noChangeArrowheads="1"/>
          </p:cNvSpPr>
          <p:nvPr/>
        </p:nvSpPr>
        <p:spPr bwMode="auto">
          <a:xfrm>
            <a:off x="539750" y="1059115"/>
            <a:ext cx="698500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dirty="0">
                <a:latin typeface="Calibri" pitchFamily="34" charset="0"/>
              </a:rPr>
              <a:t>Sämtliche in diesem Dokument verwendeten Bilder, mit Ausnahme der unten erwähnten, sind aus ClipArt oder selber hergestellt.</a:t>
            </a:r>
          </a:p>
          <a:p>
            <a:pPr eaLnBrk="1" hangingPunct="1"/>
            <a:endParaRPr lang="de-CH" sz="1200" dirty="0">
              <a:latin typeface="Calibri" pitchFamily="34" charset="0"/>
            </a:endParaRPr>
          </a:p>
          <a:p>
            <a:pPr marL="285750" indent="-285750" eaLnBrk="1" hangingPunct="1">
              <a:buFont typeface="Arial" pitchFamily="34" charset="0"/>
              <a:buChar char="•"/>
            </a:pPr>
            <a:r>
              <a:rPr lang="de-CH" sz="1200" dirty="0">
                <a:latin typeface="Calibri" pitchFamily="34" charset="0"/>
              </a:rPr>
              <a:t>Die Parteilogos </a:t>
            </a:r>
            <a:r>
              <a:rPr lang="de-CH" sz="1200" dirty="0" smtClean="0">
                <a:latin typeface="Calibri" pitchFamily="34" charset="0"/>
              </a:rPr>
              <a:t>stammen </a:t>
            </a:r>
            <a:r>
              <a:rPr lang="de-CH" sz="1200" dirty="0">
                <a:latin typeface="Calibri" pitchFamily="34" charset="0"/>
              </a:rPr>
              <a:t>von der jeweiligen Parteiwebseite (</a:t>
            </a:r>
            <a:r>
              <a:rPr lang="de-CH" sz="1200" dirty="0">
                <a:latin typeface="Calibri" pitchFamily="34" charset="0"/>
                <a:hlinkClick r:id="rId2"/>
              </a:rPr>
              <a:t>www.gruene.ch</a:t>
            </a:r>
            <a:r>
              <a:rPr lang="de-CH" sz="1200" dirty="0">
                <a:latin typeface="Calibri" pitchFamily="34" charset="0"/>
              </a:rPr>
              <a:t>, </a:t>
            </a:r>
            <a:r>
              <a:rPr lang="de-CH" sz="1200" dirty="0">
                <a:latin typeface="Calibri" pitchFamily="34" charset="0"/>
                <a:hlinkClick r:id="rId3"/>
              </a:rPr>
              <a:t>www.sp-ps.ch</a:t>
            </a:r>
            <a:r>
              <a:rPr lang="de-CH" sz="1200" dirty="0">
                <a:latin typeface="Calibri" pitchFamily="34" charset="0"/>
              </a:rPr>
              <a:t>, </a:t>
            </a:r>
            <a:r>
              <a:rPr lang="de-CH" sz="1200" dirty="0">
                <a:latin typeface="Calibri" pitchFamily="34" charset="0"/>
                <a:hlinkClick r:id="rId4"/>
              </a:rPr>
              <a:t>www.gruenliberale.ch</a:t>
            </a:r>
            <a:r>
              <a:rPr lang="de-CH" sz="1200" dirty="0">
                <a:latin typeface="Calibri" pitchFamily="34" charset="0"/>
              </a:rPr>
              <a:t>, </a:t>
            </a:r>
            <a:r>
              <a:rPr lang="de-CH" sz="1200" dirty="0">
                <a:latin typeface="Calibri" pitchFamily="34" charset="0"/>
                <a:hlinkClick r:id="rId5"/>
              </a:rPr>
              <a:t>www.evppev.ch</a:t>
            </a:r>
            <a:r>
              <a:rPr lang="de-CH" sz="1200" dirty="0">
                <a:latin typeface="Calibri" pitchFamily="34" charset="0"/>
              </a:rPr>
              <a:t>, </a:t>
            </a:r>
            <a:r>
              <a:rPr lang="de-CH" sz="1200" dirty="0">
                <a:latin typeface="Calibri" pitchFamily="34" charset="0"/>
                <a:hlinkClick r:id="rId6"/>
              </a:rPr>
              <a:t>www.fdp.ch</a:t>
            </a:r>
            <a:r>
              <a:rPr lang="de-CH" sz="1200" dirty="0">
                <a:latin typeface="Calibri" pitchFamily="34" charset="0"/>
              </a:rPr>
              <a:t>, </a:t>
            </a:r>
            <a:r>
              <a:rPr lang="de-CH" sz="1200" dirty="0">
                <a:latin typeface="Calibri" pitchFamily="34" charset="0"/>
                <a:hlinkClick r:id="rId7"/>
              </a:rPr>
              <a:t>www.cvp.ch</a:t>
            </a:r>
            <a:r>
              <a:rPr lang="de-CH" sz="1200" dirty="0">
                <a:latin typeface="Calibri" pitchFamily="34" charset="0"/>
              </a:rPr>
              <a:t>, </a:t>
            </a:r>
            <a:r>
              <a:rPr lang="de-CH" sz="1200" dirty="0">
                <a:latin typeface="Calibri" pitchFamily="34" charset="0"/>
                <a:hlinkClick r:id="rId8"/>
              </a:rPr>
              <a:t>www.svp.ch</a:t>
            </a:r>
            <a:r>
              <a:rPr lang="de-CH" sz="1200" dirty="0">
                <a:latin typeface="Calibri" pitchFamily="34" charset="0"/>
              </a:rPr>
              <a:t>, </a:t>
            </a:r>
            <a:r>
              <a:rPr lang="de-CH" sz="1200" dirty="0">
                <a:latin typeface="Calibri" pitchFamily="34" charset="0"/>
                <a:hlinkClick r:id="rId9"/>
              </a:rPr>
              <a:t>www.schweizer-demokraten.ch</a:t>
            </a:r>
            <a:r>
              <a:rPr lang="de-CH" sz="1200" dirty="0">
                <a:latin typeface="Calibri" pitchFamily="34" charset="0"/>
              </a:rPr>
              <a:t>, </a:t>
            </a:r>
            <a:r>
              <a:rPr lang="de-CH" sz="1200" dirty="0" smtClean="0">
                <a:latin typeface="Calibri" pitchFamily="34" charset="0"/>
                <a:hlinkClick r:id="rId10"/>
              </a:rPr>
              <a:t>www.edu-schweiz.ch</a:t>
            </a:r>
            <a:r>
              <a:rPr lang="de-CH" sz="1200" dirty="0">
                <a:latin typeface="Calibri" pitchFamily="34" charset="0"/>
              </a:rPr>
              <a:t>, </a:t>
            </a:r>
            <a:r>
              <a:rPr lang="de-CH" sz="1200" dirty="0" smtClean="0">
                <a:latin typeface="Calibri" pitchFamily="34" charset="0"/>
                <a:hlinkClick r:id="rId11"/>
              </a:rPr>
              <a:t>www.piratenpartei.ch</a:t>
            </a:r>
            <a:r>
              <a:rPr lang="de-CH" sz="1200" dirty="0">
                <a:latin typeface="Calibri" pitchFamily="34" charset="0"/>
              </a:rPr>
              <a:t>, </a:t>
            </a:r>
            <a:r>
              <a:rPr lang="de-CH" sz="1200" dirty="0" smtClean="0">
                <a:latin typeface="Calibri" pitchFamily="34" charset="0"/>
                <a:hlinkClick r:id="rId12"/>
              </a:rPr>
              <a:t>www.pda.ch</a:t>
            </a:r>
            <a:r>
              <a:rPr lang="de-CH" sz="1200" dirty="0" smtClean="0">
                <a:latin typeface="Calibri" pitchFamily="34" charset="0"/>
              </a:rPr>
              <a:t> ).</a:t>
            </a:r>
            <a:endParaRPr lang="de-CH" sz="1200" dirty="0">
              <a:latin typeface="Calibri" pitchFamily="34" charset="0"/>
            </a:endParaRPr>
          </a:p>
          <a:p>
            <a:pPr marL="285750" indent="-285750" eaLnBrk="1" hangingPunct="1">
              <a:buFont typeface="Arial" pitchFamily="34" charset="0"/>
              <a:buChar char="•"/>
            </a:pPr>
            <a:r>
              <a:rPr lang="de-CH" sz="1200" dirty="0" smtClean="0">
                <a:latin typeface="Calibri" pitchFamily="34" charset="0"/>
              </a:rPr>
              <a:t>Das </a:t>
            </a:r>
            <a:r>
              <a:rPr lang="de-CH" sz="1200" dirty="0">
                <a:latin typeface="Calibri" pitchFamily="34" charset="0"/>
              </a:rPr>
              <a:t>Baselbieter Wappen stammt von </a:t>
            </a:r>
            <a:r>
              <a:rPr lang="de-CH" sz="1200" dirty="0" smtClean="0">
                <a:latin typeface="Calibri" pitchFamily="34" charset="0"/>
                <a:hlinkClick r:id="rId13"/>
              </a:rPr>
              <a:t>www.bl.ch</a:t>
            </a:r>
            <a:r>
              <a:rPr lang="de-CH" sz="1200" dirty="0" smtClean="0">
                <a:latin typeface="Calibri" pitchFamily="34" charset="0"/>
              </a:rPr>
              <a:t>.</a:t>
            </a:r>
            <a:endParaRPr lang="en-US" sz="1200" dirty="0" smtClean="0">
              <a:latin typeface="Calibri" pitchFamily="34" charset="0"/>
            </a:endParaRPr>
          </a:p>
          <a:p>
            <a:pPr marL="285750" indent="-285750" eaLnBrk="1" hangingPunct="1">
              <a:buFont typeface="Arial" pitchFamily="34" charset="0"/>
              <a:buChar char="•"/>
            </a:pPr>
            <a:r>
              <a:rPr lang="en-US" sz="1200" dirty="0" smtClean="0">
                <a:latin typeface="Calibri" pitchFamily="34" charset="0"/>
              </a:rPr>
              <a:t>S</a:t>
            </a:r>
            <a:r>
              <a:rPr lang="en-US" sz="1200" dirty="0">
                <a:latin typeface="Calibri" pitchFamily="34" charset="0"/>
              </a:rPr>
              <a:t>. 9: </a:t>
            </a:r>
            <a:r>
              <a:rPr lang="en-US" sz="1200" dirty="0" err="1" smtClean="0">
                <a:latin typeface="Calibri" pitchFamily="34" charset="0"/>
              </a:rPr>
              <a:t>Abstimmung</a:t>
            </a:r>
            <a:r>
              <a:rPr lang="en-US" sz="1200" dirty="0" smtClean="0">
                <a:latin typeface="Calibri" pitchFamily="34" charset="0"/>
              </a:rPr>
              <a:t> </a:t>
            </a:r>
            <a:r>
              <a:rPr lang="en-US" sz="1200" dirty="0" err="1" smtClean="0">
                <a:latin typeface="Calibri" pitchFamily="34" charset="0"/>
              </a:rPr>
              <a:t>im</a:t>
            </a:r>
            <a:r>
              <a:rPr lang="en-US" sz="1200" dirty="0" smtClean="0">
                <a:latin typeface="Calibri" pitchFamily="34" charset="0"/>
              </a:rPr>
              <a:t> </a:t>
            </a:r>
            <a:r>
              <a:rPr lang="en-US" sz="1200" dirty="0" err="1" smtClean="0">
                <a:latin typeface="Calibri" pitchFamily="34" charset="0"/>
              </a:rPr>
              <a:t>Nationalrat</a:t>
            </a:r>
            <a:r>
              <a:rPr lang="en-US" sz="1200" dirty="0" smtClean="0">
                <a:latin typeface="Calibri" pitchFamily="34" charset="0"/>
              </a:rPr>
              <a:t> (</a:t>
            </a:r>
            <a:r>
              <a:rPr lang="en-US" sz="1200" dirty="0" err="1" smtClean="0">
                <a:latin typeface="Calibri" pitchFamily="34" charset="0"/>
                <a:hlinkClick r:id="rId14"/>
              </a:rPr>
              <a:t>http://www.energiewende-jetzt.ch/?p=409</a:t>
            </a:r>
            <a:r>
              <a:rPr lang="en-US" sz="1200" dirty="0" smtClean="0">
                <a:latin typeface="Calibri" pitchFamily="34" charset="0"/>
              </a:rPr>
              <a:t>) </a:t>
            </a:r>
          </a:p>
          <a:p>
            <a:pPr marL="285750" indent="-285750" eaLnBrk="1" hangingPunct="1">
              <a:buFont typeface="Arial" pitchFamily="34" charset="0"/>
              <a:buChar char="•"/>
            </a:pPr>
            <a:r>
              <a:rPr lang="en-US" sz="1200" dirty="0" smtClean="0">
                <a:latin typeface="Calibri" pitchFamily="34" charset="0"/>
              </a:rPr>
              <a:t>S. 9: </a:t>
            </a:r>
            <a:r>
              <a:rPr lang="en-US" sz="1200" dirty="0" err="1" smtClean="0">
                <a:latin typeface="Calibri" pitchFamily="34" charset="0"/>
              </a:rPr>
              <a:t>Abstimmung</a:t>
            </a:r>
            <a:r>
              <a:rPr lang="en-US" sz="1200" dirty="0" smtClean="0">
                <a:latin typeface="Calibri" pitchFamily="34" charset="0"/>
              </a:rPr>
              <a:t> </a:t>
            </a:r>
            <a:r>
              <a:rPr lang="en-US" sz="1200" dirty="0" err="1" smtClean="0">
                <a:latin typeface="Calibri" pitchFamily="34" charset="0"/>
              </a:rPr>
              <a:t>im</a:t>
            </a:r>
            <a:r>
              <a:rPr lang="en-US" sz="1200" dirty="0" smtClean="0">
                <a:latin typeface="Calibri" pitchFamily="34" charset="0"/>
              </a:rPr>
              <a:t> </a:t>
            </a:r>
            <a:r>
              <a:rPr lang="en-US" sz="1200" dirty="0" err="1" smtClean="0">
                <a:latin typeface="Calibri" pitchFamily="34" charset="0"/>
              </a:rPr>
              <a:t>Ständerat</a:t>
            </a:r>
            <a:r>
              <a:rPr lang="en-US" sz="1200" dirty="0" smtClean="0">
                <a:latin typeface="Calibri" pitchFamily="34" charset="0"/>
              </a:rPr>
              <a:t> (</a:t>
            </a:r>
            <a:r>
              <a:rPr lang="en-US" sz="1200" dirty="0" err="1" smtClean="0">
                <a:latin typeface="Calibri" pitchFamily="34" charset="0"/>
                <a:hlinkClick r:id="rId15"/>
              </a:rPr>
              <a:t>http://www.20min.ch/news/schweiz/story/13280844</a:t>
            </a:r>
            <a:r>
              <a:rPr lang="en-US" sz="1200" dirty="0" smtClean="0">
                <a:latin typeface="Calibri" pitchFamily="34" charset="0"/>
              </a:rPr>
              <a:t>) </a:t>
            </a:r>
          </a:p>
          <a:p>
            <a:pPr marL="285750" indent="-285750" eaLnBrk="1" hangingPunct="1">
              <a:buFont typeface="Arial" pitchFamily="34" charset="0"/>
              <a:buChar char="•"/>
            </a:pPr>
            <a:r>
              <a:rPr lang="en-US" sz="1200" dirty="0" err="1" smtClean="0">
                <a:latin typeface="Calibri" pitchFamily="34" charset="0"/>
              </a:rPr>
              <a:t>Verteilung</a:t>
            </a:r>
            <a:r>
              <a:rPr lang="en-US" sz="1200" dirty="0" smtClean="0">
                <a:latin typeface="Calibri" pitchFamily="34" charset="0"/>
              </a:rPr>
              <a:t> </a:t>
            </a:r>
            <a:r>
              <a:rPr lang="en-US" sz="1200" dirty="0" err="1">
                <a:latin typeface="Calibri" pitchFamily="34" charset="0"/>
              </a:rPr>
              <a:t>Nationalratssitze</a:t>
            </a:r>
            <a:r>
              <a:rPr lang="en-US" sz="1200" dirty="0">
                <a:latin typeface="Calibri" pitchFamily="34" charset="0"/>
              </a:rPr>
              <a:t> (</a:t>
            </a:r>
            <a:r>
              <a:rPr lang="en-US" sz="1200" dirty="0" smtClean="0">
                <a:latin typeface="Calibri" pitchFamily="34" charset="0"/>
              </a:rPr>
              <a:t>chlibre-abstimmungen.blogspot.com)</a:t>
            </a:r>
          </a:p>
          <a:p>
            <a:pPr marL="285750" indent="-285750" eaLnBrk="1" hangingPunct="1">
              <a:buFont typeface="Arial" pitchFamily="34" charset="0"/>
              <a:buChar char="•"/>
            </a:pPr>
            <a:r>
              <a:rPr lang="en-US" sz="1200" dirty="0" smtClean="0">
                <a:latin typeface="Calibri" pitchFamily="34" charset="0"/>
              </a:rPr>
              <a:t>S</a:t>
            </a:r>
            <a:r>
              <a:rPr lang="en-US" sz="1200" dirty="0">
                <a:latin typeface="Calibri" pitchFamily="34" charset="0"/>
              </a:rPr>
              <a:t>. 9: </a:t>
            </a:r>
            <a:r>
              <a:rPr lang="en-US" sz="1200" dirty="0" err="1">
                <a:latin typeface="Calibri" pitchFamily="34" charset="0"/>
              </a:rPr>
              <a:t>Parteientastatur</a:t>
            </a:r>
            <a:r>
              <a:rPr lang="en-US" sz="1200" dirty="0">
                <a:latin typeface="Calibri" pitchFamily="34" charset="0"/>
              </a:rPr>
              <a:t> (</a:t>
            </a:r>
            <a:r>
              <a:rPr lang="en-US" sz="1200" dirty="0" err="1" smtClean="0">
                <a:latin typeface="Calibri" pitchFamily="34" charset="0"/>
                <a:hlinkClick r:id="rId16"/>
              </a:rPr>
              <a:t>www.swissinfo.ch</a:t>
            </a:r>
            <a:r>
              <a:rPr lang="en-US" sz="1200" dirty="0" smtClean="0">
                <a:latin typeface="Calibri" pitchFamily="34" charset="0"/>
              </a:rPr>
              <a:t>)</a:t>
            </a:r>
          </a:p>
          <a:p>
            <a:pPr marL="285750" indent="-285750" eaLnBrk="1" hangingPunct="1">
              <a:buFont typeface="Arial" pitchFamily="34" charset="0"/>
              <a:buChar char="•"/>
            </a:pPr>
            <a:r>
              <a:rPr lang="en-US" sz="1200" dirty="0" smtClean="0">
                <a:latin typeface="Calibri" pitchFamily="34" charset="0"/>
              </a:rPr>
              <a:t>S. 34: </a:t>
            </a:r>
            <a:r>
              <a:rPr lang="en-US" sz="1200" dirty="0" err="1" smtClean="0">
                <a:latin typeface="Calibri" pitchFamily="34" charset="0"/>
              </a:rPr>
              <a:t>Sitzverteilung</a:t>
            </a:r>
            <a:r>
              <a:rPr lang="en-US" sz="1200" dirty="0" smtClean="0">
                <a:latin typeface="Calibri" pitchFamily="34" charset="0"/>
              </a:rPr>
              <a:t> </a:t>
            </a:r>
            <a:r>
              <a:rPr lang="en-US" sz="1200" dirty="0" err="1" smtClean="0">
                <a:latin typeface="Calibri" pitchFamily="34" charset="0"/>
              </a:rPr>
              <a:t>Nationalrat</a:t>
            </a:r>
            <a:r>
              <a:rPr lang="en-US" sz="1200" dirty="0" smtClean="0">
                <a:latin typeface="Calibri" pitchFamily="34" charset="0"/>
              </a:rPr>
              <a:t> (</a:t>
            </a:r>
            <a:r>
              <a:rPr lang="en-US" sz="1200" dirty="0" smtClean="0">
                <a:latin typeface="Calibri" pitchFamily="34" charset="0"/>
                <a:hlinkClick r:id="rId17"/>
              </a:rPr>
              <a:t>http://commons.wikimedia.org/wiki/File:Sitzverteilung_Nationalrat_(Schweiz)_nach_Fraktionen2008.png)</a:t>
            </a:r>
            <a:r>
              <a:rPr lang="en-US" sz="1200" dirty="0" smtClean="0">
                <a:latin typeface="Calibri" pitchFamily="34" charset="0"/>
              </a:rPr>
              <a:t> </a:t>
            </a:r>
          </a:p>
          <a:p>
            <a:pPr marL="285750" indent="-285750" eaLnBrk="1" hangingPunct="1">
              <a:buFont typeface="Arial" pitchFamily="34" charset="0"/>
              <a:buChar char="•"/>
            </a:pPr>
            <a:r>
              <a:rPr lang="en-US" sz="1200" dirty="0" smtClean="0">
                <a:latin typeface="Calibri" pitchFamily="34" charset="0"/>
              </a:rPr>
              <a:t>S. 44: </a:t>
            </a:r>
            <a:r>
              <a:rPr lang="en-US" sz="1200" dirty="0" err="1" smtClean="0">
                <a:latin typeface="Calibri" pitchFamily="34" charset="0"/>
              </a:rPr>
              <a:t>Nationalrat</a:t>
            </a:r>
            <a:r>
              <a:rPr lang="en-US" sz="1200" dirty="0" smtClean="0">
                <a:latin typeface="Calibri" pitchFamily="34" charset="0"/>
              </a:rPr>
              <a:t> (</a:t>
            </a:r>
            <a:r>
              <a:rPr lang="en-US" sz="1200" dirty="0" smtClean="0">
                <a:latin typeface="Calibri" pitchFamily="34" charset="0"/>
                <a:hlinkClick r:id="rId18"/>
              </a:rPr>
              <a:t>http://www.nzz.ch/nachrichten/politik/schweiz/neue_staatsspritze_fuer_die_konjunktur_1.2173318.html</a:t>
            </a:r>
            <a:r>
              <a:rPr lang="en-US" sz="1200" dirty="0" smtClean="0">
                <a:latin typeface="Calibri" pitchFamily="34" charset="0"/>
              </a:rPr>
              <a:t>) </a:t>
            </a:r>
          </a:p>
          <a:p>
            <a:pPr marL="285750" indent="-285750" eaLnBrk="1" hangingPunct="1">
              <a:buFont typeface="Arial" pitchFamily="34" charset="0"/>
              <a:buChar char="•"/>
            </a:pPr>
            <a:r>
              <a:rPr lang="en-US" sz="1200" dirty="0" smtClean="0">
                <a:latin typeface="Calibri" pitchFamily="34" charset="0"/>
              </a:rPr>
              <a:t>S. 44 </a:t>
            </a:r>
            <a:r>
              <a:rPr lang="en-US" sz="1200" dirty="0" err="1" smtClean="0">
                <a:latin typeface="Calibri" pitchFamily="34" charset="0"/>
              </a:rPr>
              <a:t>Regierungsrat</a:t>
            </a:r>
            <a:r>
              <a:rPr lang="en-US" sz="1200" dirty="0" smtClean="0">
                <a:latin typeface="Calibri" pitchFamily="34" charset="0"/>
              </a:rPr>
              <a:t> (</a:t>
            </a:r>
            <a:r>
              <a:rPr lang="en-US" sz="1200" dirty="0" err="1" smtClean="0">
                <a:latin typeface="Calibri" pitchFamily="34" charset="0"/>
              </a:rPr>
              <a:t>http://www.baselland.ch/Regierungsrat.273539.0.html</a:t>
            </a:r>
            <a:r>
              <a:rPr lang="en-US" sz="1200" dirty="0" smtClean="0">
                <a:latin typeface="Calibri" pitchFamily="34" charset="0"/>
              </a:rPr>
              <a:t>)</a:t>
            </a:r>
          </a:p>
          <a:p>
            <a:pPr marL="285750" indent="-285750" eaLnBrk="1" hangingPunct="1">
              <a:buFont typeface="Arial" pitchFamily="34" charset="0"/>
              <a:buChar char="•"/>
            </a:pPr>
            <a:r>
              <a:rPr lang="en-US" sz="1200" dirty="0" smtClean="0">
                <a:latin typeface="Calibri" pitchFamily="34" charset="0"/>
              </a:rPr>
              <a:t>S. 45: </a:t>
            </a:r>
            <a:r>
              <a:rPr lang="en-US" sz="1200" dirty="0" err="1" smtClean="0">
                <a:latin typeface="Calibri" pitchFamily="34" charset="0"/>
              </a:rPr>
              <a:t>Der</a:t>
            </a:r>
            <a:r>
              <a:rPr lang="en-US" sz="1200" dirty="0" smtClean="0">
                <a:latin typeface="Calibri" pitchFamily="34" charset="0"/>
              </a:rPr>
              <a:t> </a:t>
            </a:r>
            <a:r>
              <a:rPr lang="en-US" sz="1200" dirty="0" err="1" smtClean="0">
                <a:latin typeface="Calibri" pitchFamily="34" charset="0"/>
              </a:rPr>
              <a:t>Bundesrat</a:t>
            </a:r>
            <a:r>
              <a:rPr lang="en-US" sz="1200" dirty="0" smtClean="0">
                <a:latin typeface="Calibri" pitchFamily="34" charset="0"/>
              </a:rPr>
              <a:t> (http://www.politcast-uri.ch/2011/04/10/bundesrate-aussert-sich-zu-jungpolitik/)</a:t>
            </a:r>
          </a:p>
          <a:p>
            <a:pPr marL="285750" indent="-285750" eaLnBrk="1" hangingPunct="1">
              <a:buFont typeface="Arial" pitchFamily="34" charset="0"/>
              <a:buChar char="•"/>
            </a:pPr>
            <a:r>
              <a:rPr lang="en-US" sz="1200" dirty="0" smtClean="0">
                <a:latin typeface="Calibri" pitchFamily="34" charset="0"/>
              </a:rPr>
              <a:t>S. 46: </a:t>
            </a:r>
            <a:r>
              <a:rPr lang="en-US" sz="1200" dirty="0" err="1" smtClean="0">
                <a:latin typeface="Calibri" pitchFamily="34" charset="0"/>
              </a:rPr>
              <a:t>Der</a:t>
            </a:r>
            <a:r>
              <a:rPr lang="en-US" sz="1200" dirty="0" smtClean="0">
                <a:latin typeface="Calibri" pitchFamily="34" charset="0"/>
              </a:rPr>
              <a:t> </a:t>
            </a:r>
            <a:r>
              <a:rPr lang="en-US" sz="1200" dirty="0" err="1" smtClean="0">
                <a:latin typeface="Calibri" pitchFamily="34" charset="0"/>
              </a:rPr>
              <a:t>Ständerat</a:t>
            </a:r>
            <a:r>
              <a:rPr lang="en-US" sz="1200" dirty="0" smtClean="0">
                <a:latin typeface="Calibri" pitchFamily="34" charset="0"/>
              </a:rPr>
              <a:t> (</a:t>
            </a:r>
            <a:r>
              <a:rPr lang="en-US" sz="1200" dirty="0" smtClean="0">
                <a:latin typeface="Calibri" pitchFamily="34" charset="0"/>
                <a:hlinkClick r:id="rId19"/>
              </a:rPr>
              <a:t>http://www.news.ch/Kalte+Betten+Staenderat+fordert+Vorschriften/457685/detail.htm</a:t>
            </a:r>
            <a:r>
              <a:rPr lang="en-US" sz="1200" dirty="0" smtClean="0">
                <a:latin typeface="Calibri" pitchFamily="34" charset="0"/>
              </a:rPr>
              <a:t>)</a:t>
            </a:r>
          </a:p>
          <a:p>
            <a:pPr marL="285750" indent="-285750" eaLnBrk="1" hangingPunct="1">
              <a:buFont typeface="Arial" pitchFamily="34" charset="0"/>
              <a:buChar char="•"/>
            </a:pPr>
            <a:r>
              <a:rPr lang="en-US" sz="1200" dirty="0" smtClean="0">
                <a:latin typeface="Calibri" pitchFamily="34" charset="0"/>
              </a:rPr>
              <a:t>S. 46: </a:t>
            </a:r>
            <a:r>
              <a:rPr lang="en-US" sz="1200" dirty="0" err="1" smtClean="0">
                <a:latin typeface="Calibri" pitchFamily="34" charset="0"/>
              </a:rPr>
              <a:t>Der</a:t>
            </a:r>
            <a:r>
              <a:rPr lang="en-US" sz="1200" dirty="0" smtClean="0">
                <a:latin typeface="Calibri" pitchFamily="34" charset="0"/>
              </a:rPr>
              <a:t> </a:t>
            </a:r>
            <a:r>
              <a:rPr lang="en-US" sz="1200" dirty="0" err="1" smtClean="0">
                <a:latin typeface="Calibri" pitchFamily="34" charset="0"/>
              </a:rPr>
              <a:t>Landrat</a:t>
            </a:r>
            <a:r>
              <a:rPr lang="en-US" sz="1200" dirty="0" smtClean="0">
                <a:latin typeface="Calibri" pitchFamily="34" charset="0"/>
              </a:rPr>
              <a:t> (</a:t>
            </a:r>
            <a:r>
              <a:rPr lang="en-US" sz="1200" dirty="0" smtClean="0">
                <a:latin typeface="Calibri" pitchFamily="34" charset="0"/>
                <a:hlinkClick r:id="rId20"/>
              </a:rPr>
              <a:t>http://www.muttenz.ch/de/politik/wahlergebnisse/welcome.php?action=showinfo&amp;info_id=115033&amp;ls=0&amp;sq=&amp;kategorie_id=&amp;date_from=&amp;date_to</a:t>
            </a:r>
            <a:r>
              <a:rPr lang="en-US" sz="1200" dirty="0" smtClean="0">
                <a:latin typeface="Calibri" pitchFamily="34" charset="0"/>
              </a:rPr>
              <a:t>=) </a:t>
            </a:r>
          </a:p>
          <a:p>
            <a:pPr marL="285750" indent="-285750" eaLnBrk="1" hangingPunct="1">
              <a:buFont typeface="Arial" pitchFamily="34" charset="0"/>
              <a:buChar char="•"/>
            </a:pPr>
            <a:r>
              <a:rPr lang="en-US" sz="1200" dirty="0" smtClean="0">
                <a:latin typeface="Calibri" pitchFamily="34" charset="0"/>
              </a:rPr>
              <a:t>S. 48: </a:t>
            </a:r>
            <a:r>
              <a:rPr lang="en-US" sz="1200" dirty="0" err="1" smtClean="0">
                <a:latin typeface="Calibri" pitchFamily="34" charset="0"/>
              </a:rPr>
              <a:t>Kumulieren</a:t>
            </a:r>
            <a:r>
              <a:rPr lang="en-US" sz="1200" dirty="0" smtClean="0">
                <a:latin typeface="Calibri" pitchFamily="34" charset="0"/>
              </a:rPr>
              <a:t> / </a:t>
            </a:r>
            <a:r>
              <a:rPr lang="en-US" sz="1200" dirty="0" err="1" smtClean="0">
                <a:latin typeface="Calibri" pitchFamily="34" charset="0"/>
              </a:rPr>
              <a:t>Panaschieren</a:t>
            </a:r>
            <a:r>
              <a:rPr lang="en-US" sz="1200" dirty="0" smtClean="0">
                <a:latin typeface="Calibri" pitchFamily="34" charset="0"/>
              </a:rPr>
              <a:t> (http://</a:t>
            </a:r>
            <a:r>
              <a:rPr lang="en-US" sz="1200" dirty="0" err="1" smtClean="0">
                <a:latin typeface="Calibri" pitchFamily="34" charset="0"/>
              </a:rPr>
              <a:t>www.seniorweb.ch</a:t>
            </a:r>
            <a:r>
              <a:rPr lang="en-US" sz="1200" dirty="0" smtClean="0">
                <a:latin typeface="Calibri" pitchFamily="34" charset="0"/>
              </a:rPr>
              <a:t>/type/forum-topic/2011-03-21-</a:t>
            </a:r>
            <a:r>
              <a:rPr lang="en-US" sz="1200" dirty="0" err="1" smtClean="0">
                <a:latin typeface="Calibri" pitchFamily="34" charset="0"/>
              </a:rPr>
              <a:t>politnetzch</a:t>
            </a:r>
            <a:r>
              <a:rPr lang="en-US" sz="1200" dirty="0" smtClean="0">
                <a:latin typeface="Calibri" pitchFamily="34" charset="0"/>
              </a:rPr>
              <a:t>-</a:t>
            </a:r>
            <a:r>
              <a:rPr lang="en-US" sz="1200" dirty="0" err="1" smtClean="0">
                <a:latin typeface="Calibri" pitchFamily="34" charset="0"/>
              </a:rPr>
              <a:t>heute</a:t>
            </a:r>
            <a:r>
              <a:rPr lang="en-US" sz="1200" dirty="0" smtClean="0">
                <a:latin typeface="Calibri" pitchFamily="34" charset="0"/>
              </a:rPr>
              <a:t>-</a:t>
            </a:r>
            <a:r>
              <a:rPr lang="en-US" sz="1200" dirty="0" err="1" smtClean="0">
                <a:latin typeface="Calibri" pitchFamily="34" charset="0"/>
              </a:rPr>
              <a:t>schon</a:t>
            </a:r>
            <a:r>
              <a:rPr lang="en-US" sz="1200" dirty="0" smtClean="0">
                <a:latin typeface="Calibri" pitchFamily="34" charset="0"/>
              </a:rPr>
              <a:t>-</a:t>
            </a:r>
            <a:r>
              <a:rPr lang="en-US" sz="1200" dirty="0" err="1" smtClean="0">
                <a:latin typeface="Calibri" pitchFamily="34" charset="0"/>
              </a:rPr>
              <a:t>panaschiert</a:t>
            </a:r>
            <a:r>
              <a:rPr lang="en-US" sz="1200" dirty="0" smtClean="0">
                <a:latin typeface="Calibri" pitchFamily="34" charset="0"/>
              </a:rPr>
              <a:t>)</a:t>
            </a:r>
          </a:p>
          <a:p>
            <a:pPr marL="285750" indent="-285750" eaLnBrk="1" hangingPunct="1">
              <a:buFont typeface="Arial" pitchFamily="34" charset="0"/>
              <a:buChar char="•"/>
            </a:pPr>
            <a:r>
              <a:rPr lang="en-US" sz="1200" dirty="0" smtClean="0">
                <a:latin typeface="Calibri" pitchFamily="34" charset="0"/>
              </a:rPr>
              <a:t>S. 46: Uncle </a:t>
            </a:r>
            <a:r>
              <a:rPr lang="en-US" sz="1200" dirty="0" err="1" smtClean="0">
                <a:latin typeface="Calibri" pitchFamily="34" charset="0"/>
              </a:rPr>
              <a:t>sam</a:t>
            </a:r>
            <a:r>
              <a:rPr lang="en-US" sz="1200" dirty="0">
                <a:latin typeface="Calibri" pitchFamily="34" charset="0"/>
              </a:rPr>
              <a:t> (</a:t>
            </a:r>
            <a:r>
              <a:rPr lang="en-US" sz="1200" dirty="0" err="1">
                <a:latin typeface="Calibri" pitchFamily="34" charset="0"/>
                <a:hlinkClick r:id="rId21"/>
              </a:rPr>
              <a:t>http://</a:t>
            </a:r>
            <a:r>
              <a:rPr lang="en-US" sz="1200" dirty="0" err="1" smtClean="0">
                <a:latin typeface="Calibri" pitchFamily="34" charset="0"/>
                <a:hlinkClick r:id="rId21"/>
              </a:rPr>
              <a:t>www.stupidedia.org/stupi/Uncle_Sam</a:t>
            </a:r>
            <a:r>
              <a:rPr lang="en-US" sz="1200" dirty="0" smtClean="0">
                <a:latin typeface="Calibri" pitchFamily="34" charset="0"/>
              </a:rPr>
              <a:t> )</a:t>
            </a:r>
          </a:p>
          <a:p>
            <a:pPr marL="285750" indent="-285750" eaLnBrk="1" hangingPunct="1"/>
            <a:endParaRPr lang="en-US" sz="1200"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a:p>
            <a:pPr eaLnBrk="1" hangingPunct="1"/>
            <a:endParaRPr lang="de-CH"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0"/>
            <a:ext cx="9687025" cy="6381328"/>
          </a:xfrm>
          <a:prstGeom prst="rect">
            <a:avLst/>
          </a:prstGeom>
        </p:spPr>
      </p:pic>
      <p:sp>
        <p:nvSpPr>
          <p:cNvPr id="4" name="Titel 3"/>
          <p:cNvSpPr>
            <a:spLocks noGrp="1"/>
          </p:cNvSpPr>
          <p:nvPr>
            <p:ph type="ctrTitle"/>
          </p:nvPr>
        </p:nvSpPr>
        <p:spPr>
          <a:xfrm>
            <a:off x="360040" y="836712"/>
            <a:ext cx="8783960" cy="1470025"/>
          </a:xfrm>
          <a:noFill/>
          <a:ln>
            <a:noFill/>
          </a:ln>
        </p:spPr>
        <p:txBody>
          <a:bodyPr/>
          <a:lstStyle/>
          <a:p>
            <a:r>
              <a:rPr lang="de-CH" b="1" dirty="0" smtClean="0">
                <a:ln w="12700">
                  <a:solidFill>
                    <a:schemeClr val="tx1">
                      <a:lumMod val="95000"/>
                      <a:lumOff val="5000"/>
                    </a:schemeClr>
                  </a:solidFill>
                </a:ln>
                <a:solidFill>
                  <a:schemeClr val="bg1"/>
                </a:solidFill>
                <a:effectLst>
                  <a:outerShdw blurRad="38100" dist="38100" dir="2700000" algn="tl">
                    <a:srgbClr val="000000">
                      <a:alpha val="43137"/>
                    </a:srgbClr>
                  </a:outerShdw>
                </a:effectLst>
              </a:rPr>
              <a:t>2. Bundesversammlung</a:t>
            </a:r>
            <a:endParaRPr lang="de-CH" b="1" dirty="0">
              <a:ln w="12700">
                <a:solidFill>
                  <a:schemeClr val="tx1">
                    <a:lumMod val="95000"/>
                    <a:lumOff val="5000"/>
                  </a:schemeClr>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56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Nationalra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3979380" cy="2678650"/>
          </a:xfrm>
          <a:prstGeom prst="rect">
            <a:avLst/>
          </a:prstGeom>
          <a:noFill/>
          <a:extLst>
            <a:ext uri="{909E8E84-426E-40DD-AFC4-6F175D3DCCD1}">
              <a14:hiddenFill xmlns:a14="http://schemas.microsoft.com/office/drawing/2010/main">
                <a:solidFill>
                  <a:srgbClr val="FFFFFF"/>
                </a:solidFill>
              </a14:hiddenFill>
            </a:ext>
          </a:extLst>
        </p:spPr>
      </p:pic>
      <p:pic>
        <p:nvPicPr>
          <p:cNvPr id="68" name="Grafik 63" descr="ständera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932" y="3212976"/>
            <a:ext cx="4366225" cy="300677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140741" y="1462054"/>
            <a:ext cx="3744416" cy="707886"/>
          </a:xfrm>
          <a:prstGeom prst="rect">
            <a:avLst/>
          </a:prstGeom>
          <a:noFill/>
        </p:spPr>
        <p:txBody>
          <a:bodyPr wrap="square" rtlCol="0">
            <a:spAutoFit/>
          </a:bodyPr>
          <a:lstStyle/>
          <a:p>
            <a:r>
              <a:rPr lang="de-CH" sz="4000" dirty="0" smtClean="0">
                <a:latin typeface="+mj-lt"/>
              </a:rPr>
              <a:t>Nationalrat</a:t>
            </a:r>
            <a:endParaRPr lang="de-CH" sz="4000" dirty="0">
              <a:latin typeface="+mj-lt"/>
            </a:endParaRPr>
          </a:p>
        </p:txBody>
      </p:sp>
      <p:sp>
        <p:nvSpPr>
          <p:cNvPr id="10" name="Textfeld 9"/>
          <p:cNvSpPr txBox="1"/>
          <p:nvPr/>
        </p:nvSpPr>
        <p:spPr>
          <a:xfrm>
            <a:off x="683568" y="4190184"/>
            <a:ext cx="3312368" cy="707886"/>
          </a:xfrm>
          <a:prstGeom prst="rect">
            <a:avLst/>
          </a:prstGeom>
          <a:noFill/>
        </p:spPr>
        <p:txBody>
          <a:bodyPr wrap="square" rtlCol="0">
            <a:spAutoFit/>
          </a:bodyPr>
          <a:lstStyle/>
          <a:p>
            <a:r>
              <a:rPr lang="de-CH" sz="4000" dirty="0" smtClean="0">
                <a:latin typeface="+mj-lt"/>
              </a:rPr>
              <a:t>Ständerat</a:t>
            </a:r>
            <a:endParaRPr lang="de-CH" sz="4000" dirty="0">
              <a:latin typeface="+mj-lt"/>
            </a:endParaRPr>
          </a:p>
        </p:txBody>
      </p:sp>
      <p:sp>
        <p:nvSpPr>
          <p:cNvPr id="11" name="Plus 10"/>
          <p:cNvSpPr/>
          <p:nvPr/>
        </p:nvSpPr>
        <p:spPr>
          <a:xfrm>
            <a:off x="4086884" y="2708920"/>
            <a:ext cx="864096" cy="100811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p:cNvSpPr txBox="1"/>
          <p:nvPr/>
        </p:nvSpPr>
        <p:spPr>
          <a:xfrm rot="-1800000">
            <a:off x="14180" y="2476806"/>
            <a:ext cx="9186257" cy="1200329"/>
          </a:xfrm>
          <a:prstGeom prst="rect">
            <a:avLst/>
          </a:prstGeom>
          <a:noFill/>
        </p:spPr>
        <p:txBody>
          <a:bodyPr wrap="square" rtlCol="0">
            <a:spAutoFit/>
          </a:bodyPr>
          <a:lstStyle/>
          <a:p>
            <a:r>
              <a:rPr lang="de-CH" sz="7200" dirty="0" smtClean="0">
                <a:latin typeface="+mj-lt"/>
              </a:rPr>
              <a:t>= Bundesversammlung</a:t>
            </a:r>
            <a:endParaRPr lang="de-CH" sz="7200" dirty="0">
              <a:latin typeface="+mj-lt"/>
            </a:endParaRPr>
          </a:p>
        </p:txBody>
      </p:sp>
    </p:spTree>
    <p:extLst>
      <p:ext uri="{BB962C8B-B14F-4D97-AF65-F5344CB8AC3E}">
        <p14:creationId xmlns:p14="http://schemas.microsoft.com/office/powerpoint/2010/main" val="35998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Bundesversammlung</a:t>
            </a:r>
            <a:endParaRPr lang="de-CH" dirty="0"/>
          </a:p>
        </p:txBody>
      </p:sp>
      <p:sp>
        <p:nvSpPr>
          <p:cNvPr id="3" name="Inhaltsplatzhalter 2"/>
          <p:cNvSpPr>
            <a:spLocks noGrp="1"/>
          </p:cNvSpPr>
          <p:nvPr>
            <p:ph idx="1"/>
          </p:nvPr>
        </p:nvSpPr>
        <p:spPr/>
        <p:txBody>
          <a:bodyPr/>
          <a:lstStyle/>
          <a:p>
            <a:pPr marL="0" indent="0">
              <a:buNone/>
            </a:pPr>
            <a:r>
              <a:rPr lang="de-CH" sz="1800" dirty="0" smtClean="0"/>
              <a:t>Die Bundesversammlung ist das Parlament der</a:t>
            </a:r>
            <a:br>
              <a:rPr lang="de-CH" sz="1800" dirty="0" smtClean="0"/>
            </a:br>
            <a:r>
              <a:rPr lang="de-CH" sz="1800" dirty="0" smtClean="0"/>
              <a:t>Schweiz (Legislative). Diese gleichberechtigten </a:t>
            </a:r>
            <a:br>
              <a:rPr lang="de-CH" sz="1800" dirty="0" smtClean="0"/>
            </a:br>
            <a:r>
              <a:rPr lang="de-CH" sz="1800" dirty="0" smtClean="0"/>
              <a:t>Räte tagen normalerweise getrennt. In den Räten </a:t>
            </a:r>
            <a:br>
              <a:rPr lang="de-CH" sz="1800" dirty="0" smtClean="0"/>
            </a:br>
            <a:r>
              <a:rPr lang="de-CH" sz="1800" dirty="0" smtClean="0"/>
              <a:t>geht es aber unterschiedlich zu und her. Hier ein </a:t>
            </a:r>
            <a:br>
              <a:rPr lang="de-CH" sz="1800" dirty="0" smtClean="0"/>
            </a:br>
            <a:r>
              <a:rPr lang="de-CH" sz="1800" dirty="0" smtClean="0"/>
              <a:t>Beispiel:</a:t>
            </a:r>
          </a:p>
          <a:p>
            <a:pPr marL="0" indent="0">
              <a:buNone/>
            </a:pPr>
            <a:endParaRPr lang="de-CH" sz="1800" dirty="0" smtClean="0"/>
          </a:p>
          <a:p>
            <a:pPr marL="0" indent="0">
              <a:buNone/>
            </a:pPr>
            <a:endParaRPr lang="de-CH" sz="1800" dirty="0" smtClean="0"/>
          </a:p>
          <a:p>
            <a:pPr marL="0" indent="0">
              <a:buNone/>
            </a:pPr>
            <a:endParaRPr lang="de-CH" sz="1800" dirty="0" smtClean="0"/>
          </a:p>
          <a:p>
            <a:pPr marL="0" indent="0">
              <a:buNone/>
            </a:pPr>
            <a:endParaRPr lang="de-CH" sz="1800" dirty="0" smtClean="0"/>
          </a:p>
          <a:p>
            <a:pPr marL="0" indent="0">
              <a:buNone/>
            </a:pPr>
            <a:endParaRPr lang="de-CH" sz="1800" dirty="0" smtClean="0"/>
          </a:p>
          <a:p>
            <a:pPr marL="0" indent="0">
              <a:buNone/>
            </a:pPr>
            <a:endParaRPr lang="de-CH" sz="1800" dirty="0" smtClean="0"/>
          </a:p>
          <a:p>
            <a:pPr marL="0" indent="0">
              <a:buNone/>
            </a:pPr>
            <a:r>
              <a:rPr lang="de-CH" sz="1800" dirty="0" smtClean="0"/>
              <a:t>Für gewisse Geschäfte, wie zum Beispiel die Wahl des Bundesrates, vereinen sie sich im Nationalratssaal zur </a:t>
            </a:r>
            <a:r>
              <a:rPr lang="de-CH" sz="1800" i="1" dirty="0" smtClean="0"/>
              <a:t>Vereinigten Bundesversammlung</a:t>
            </a:r>
            <a:r>
              <a:rPr lang="de-CH" sz="1800" dirty="0" smtClean="0"/>
              <a:t>.</a:t>
            </a:r>
            <a:endParaRPr lang="de-CH" sz="1800" dirty="0"/>
          </a:p>
        </p:txBody>
      </p:sp>
      <p:pic>
        <p:nvPicPr>
          <p:cNvPr id="2052" name="Picture 4"/>
          <p:cNvPicPr>
            <a:picLocks noChangeAspect="1" noChangeArrowheads="1"/>
          </p:cNvPicPr>
          <p:nvPr/>
        </p:nvPicPr>
        <p:blipFill>
          <a:blip r:embed="rId2" cstate="print"/>
          <a:srcRect/>
          <a:stretch>
            <a:fillRect/>
          </a:stretch>
        </p:blipFill>
        <p:spPr bwMode="auto">
          <a:xfrm>
            <a:off x="5568441" y="1700808"/>
            <a:ext cx="2891991" cy="1656184"/>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395536" y="3308884"/>
            <a:ext cx="2880320" cy="1751234"/>
          </a:xfrm>
          <a:prstGeom prst="rect">
            <a:avLst/>
          </a:prstGeom>
          <a:noFill/>
          <a:ln w="9525">
            <a:noFill/>
            <a:miter lim="800000"/>
            <a:headEnd/>
            <a:tailEnd/>
          </a:ln>
        </p:spPr>
      </p:pic>
      <p:sp>
        <p:nvSpPr>
          <p:cNvPr id="14" name="Abgerundetes Rechteck 13"/>
          <p:cNvSpPr/>
          <p:nvPr/>
        </p:nvSpPr>
        <p:spPr>
          <a:xfrm>
            <a:off x="5580112" y="3429000"/>
            <a:ext cx="295232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bg1"/>
                </a:solidFill>
              </a:rPr>
              <a:t>Im Nationalrat wird elektronisch (per Knopfdruck) abgestimmt.</a:t>
            </a:r>
            <a:endParaRPr lang="de-CH" dirty="0">
              <a:solidFill>
                <a:schemeClr val="bg1"/>
              </a:solidFill>
            </a:endParaRPr>
          </a:p>
          <a:p>
            <a:endParaRPr lang="de-CH" sz="1200" dirty="0"/>
          </a:p>
        </p:txBody>
      </p:sp>
      <p:sp>
        <p:nvSpPr>
          <p:cNvPr id="15" name="Abgerundetes Rechteck 14"/>
          <p:cNvSpPr/>
          <p:nvPr/>
        </p:nvSpPr>
        <p:spPr>
          <a:xfrm>
            <a:off x="3363334" y="3308884"/>
            <a:ext cx="172819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bg1"/>
                </a:solidFill>
              </a:rPr>
              <a:t>Im Ständerat wird mit Handerheben abgestimmt.</a:t>
            </a:r>
            <a:endParaRPr lang="de-CH" dirty="0">
              <a:solidFill>
                <a:schemeClr val="bg1"/>
              </a:solidFill>
            </a:endParaRPr>
          </a:p>
          <a:p>
            <a:endParaRPr lang="de-CH" sz="1200" dirty="0"/>
          </a:p>
        </p:txBody>
      </p:sp>
    </p:spTree>
    <p:extLst>
      <p:ext uri="{BB962C8B-B14F-4D97-AF65-F5344CB8AC3E}">
        <p14:creationId xmlns:p14="http://schemas.microsoft.com/office/powerpoint/2010/main" val="33494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Bildschirmpräsentation (4:3)</PresentationFormat>
  <Paragraphs>502</Paragraphs>
  <Slides>63</Slides>
  <Notes>46</Notes>
  <HiddenSlides>0</HiddenSlides>
  <MMClips>4</MMClips>
  <ScaleCrop>false</ScaleCrop>
  <HeadingPairs>
    <vt:vector size="4" baseType="variant">
      <vt:variant>
        <vt:lpstr>Design</vt:lpstr>
      </vt:variant>
      <vt:variant>
        <vt:i4>1</vt:i4>
      </vt:variant>
      <vt:variant>
        <vt:lpstr>Folientitel</vt:lpstr>
      </vt:variant>
      <vt:variant>
        <vt:i4>63</vt:i4>
      </vt:variant>
    </vt:vector>
  </HeadingPairs>
  <TitlesOfParts>
    <vt:vector size="64" baseType="lpstr">
      <vt:lpstr>Larissa-Design</vt:lpstr>
      <vt:lpstr>PowerPoint-Präsentation</vt:lpstr>
      <vt:lpstr>Ablauf</vt:lpstr>
      <vt:lpstr>1. Regierungssystem</vt:lpstr>
      <vt:lpstr> Das Schweizer Staatssystem </vt:lpstr>
      <vt:lpstr>Nationale Ebene</vt:lpstr>
      <vt:lpstr>Kantonale Ebene</vt:lpstr>
      <vt:lpstr>2. Bundesversammlung</vt:lpstr>
      <vt:lpstr>PowerPoint-Präsentation</vt:lpstr>
      <vt:lpstr>Bundesversammlung</vt:lpstr>
      <vt:lpstr>Bundesversammlung</vt:lpstr>
      <vt:lpstr>2. Bundesversammlung</vt:lpstr>
      <vt:lpstr>Baselbieter National- und Ständeräte</vt:lpstr>
      <vt:lpstr>Was Mani Matter zu unserem Staat sagt…</vt:lpstr>
      <vt:lpstr>Wahlen 2011</vt:lpstr>
      <vt:lpstr>3. Die Parteienlandschaft</vt:lpstr>
      <vt:lpstr>Parteienspektrum</vt:lpstr>
      <vt:lpstr>Parteienlandschaft</vt:lpstr>
      <vt:lpstr>Grüne Partei (GP)</vt:lpstr>
      <vt:lpstr>Parteienlandschaft</vt:lpstr>
      <vt:lpstr>Sozialdemokratische Partei (SP)</vt:lpstr>
      <vt:lpstr>Parteienlandschaft</vt:lpstr>
      <vt:lpstr>Grünliberale Partei (GLP)</vt:lpstr>
      <vt:lpstr>Parteienlandschaft</vt:lpstr>
      <vt:lpstr>Evangelische Volkspartei (EVP)</vt:lpstr>
      <vt:lpstr>Parteienlandschaft</vt:lpstr>
      <vt:lpstr>Christlich-demokratische Partei der Schweiz (CVP)</vt:lpstr>
      <vt:lpstr>Parteienlandschaft</vt:lpstr>
      <vt:lpstr>Freisinnig-Demokratische Partei - die Liberalen (FDP)</vt:lpstr>
      <vt:lpstr>Parteienlandschaft</vt:lpstr>
      <vt:lpstr>Bürgerlich Demokratische Partei (BDP)</vt:lpstr>
      <vt:lpstr>Parteienlandschaft</vt:lpstr>
      <vt:lpstr>Schweizerische Volkspartei (SVP)</vt:lpstr>
      <vt:lpstr>Weitere Parteien</vt:lpstr>
      <vt:lpstr>Sitzverteilung im National- und Ständerat nach Fraktionen</vt:lpstr>
      <vt:lpstr>Wahlsysteme</vt:lpstr>
      <vt:lpstr>Wahlsysteme</vt:lpstr>
      <vt:lpstr>Majorzwahl</vt:lpstr>
      <vt:lpstr>Majorzwahl: Absolutes Mehr</vt:lpstr>
      <vt:lpstr>Beispiel Bundesratswahl (Majorzwahl)</vt:lpstr>
      <vt:lpstr>Proporzwahl</vt:lpstr>
      <vt:lpstr>Listenverbindung (Exkurs)</vt:lpstr>
      <vt:lpstr>Listenverbindung</vt:lpstr>
      <vt:lpstr>Wahlsysteme</vt:lpstr>
      <vt:lpstr>Welches Wahlsystem wird angewendet? </vt:lpstr>
      <vt:lpstr>Welches Wahlsystem wird angewendet? </vt:lpstr>
      <vt:lpstr>Welches Wahlsystem wird angewendet? </vt:lpstr>
      <vt:lpstr>Wie fülle ich einen Wahlzettel aus?</vt:lpstr>
      <vt:lpstr>Ausfüllen des Wahlzettels bei Proporzwahlen</vt:lpstr>
      <vt:lpstr>Beispiel 1</vt:lpstr>
      <vt:lpstr>Beispiel 2</vt:lpstr>
      <vt:lpstr>Beispiel 3</vt:lpstr>
      <vt:lpstr>Beispiel 4</vt:lpstr>
      <vt:lpstr>Beispiel 5</vt:lpstr>
      <vt:lpstr>Wahlzettel ausfüllen</vt:lpstr>
      <vt:lpstr>Wahlzettel ausfüllen</vt:lpstr>
      <vt:lpstr>Wahlzettel ausfüllen</vt:lpstr>
      <vt:lpstr>Wahlzettel ausfüllen</vt:lpstr>
      <vt:lpstr>Wahlzettel ausfüllen</vt:lpstr>
      <vt:lpstr>Wahlzettel ausfüllen</vt:lpstr>
      <vt:lpstr>Wahlzettel ausfüllen</vt:lpstr>
      <vt:lpstr>Politik ist lustig</vt:lpstr>
      <vt:lpstr>Rechte</vt:lpstr>
      <vt:lpstr>Bildquellenverzeichnis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live an der Schule:  National- und Ständeratswahlen</dc:title>
  <dc:creator>Jugendrat Baselland;Lea Hungerbühler;Lea Thommen;Chrischtian Vögtli</dc:creator>
  <cp:lastModifiedBy>Lea Thommen</cp:lastModifiedBy>
  <cp:revision>279</cp:revision>
  <dcterms:created xsi:type="dcterms:W3CDTF">2010-09-25T21:42:10Z</dcterms:created>
  <dcterms:modified xsi:type="dcterms:W3CDTF">2011-08-20T16:50:40Z</dcterms:modified>
</cp:coreProperties>
</file>